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9" r:id="rId25"/>
    <p:sldId id="290" r:id="rId26"/>
    <p:sldId id="291" r:id="rId27"/>
    <p:sldId id="294" r:id="rId28"/>
    <p:sldId id="298" r:id="rId29"/>
    <p:sldId id="299" r:id="rId30"/>
    <p:sldId id="300" r:id="rId31"/>
    <p:sldId id="304" r:id="rId32"/>
    <p:sldId id="301" r:id="rId33"/>
    <p:sldId id="303" r:id="rId34"/>
    <p:sldId id="302" r:id="rId35"/>
    <p:sldId id="30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5" autoAdjust="0"/>
    <p:restoredTop sz="45961" autoAdjust="0"/>
  </p:normalViewPr>
  <p:slideViewPr>
    <p:cSldViewPr snapToGrid="0">
      <p:cViewPr>
        <p:scale>
          <a:sx n="71" d="100"/>
          <a:sy n="71" d="100"/>
        </p:scale>
        <p:origin x="5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9498926-0723-43D1-A7E5-41B5DE0EA358}"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64C58E-2854-4E39-B926-A84E9792E6EA}" type="slidenum">
              <a:rPr lang="en-US" smtClean="0"/>
              <a:t>‹#›</a:t>
            </a:fld>
            <a:endParaRPr lang="en-US"/>
          </a:p>
        </p:txBody>
      </p:sp>
    </p:spTree>
    <p:extLst>
      <p:ext uri="{BB962C8B-B14F-4D97-AF65-F5344CB8AC3E}">
        <p14:creationId xmlns:p14="http://schemas.microsoft.com/office/powerpoint/2010/main" val="3152527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498926-0723-43D1-A7E5-41B5DE0EA358}"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64C58E-2854-4E39-B926-A84E9792E6EA}" type="slidenum">
              <a:rPr lang="en-US" smtClean="0"/>
              <a:t>‹#›</a:t>
            </a:fld>
            <a:endParaRPr lang="en-US"/>
          </a:p>
        </p:txBody>
      </p:sp>
    </p:spTree>
    <p:extLst>
      <p:ext uri="{BB962C8B-B14F-4D97-AF65-F5344CB8AC3E}">
        <p14:creationId xmlns:p14="http://schemas.microsoft.com/office/powerpoint/2010/main" val="568733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498926-0723-43D1-A7E5-41B5DE0EA358}"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64C58E-2854-4E39-B926-A84E9792E6EA}" type="slidenum">
              <a:rPr lang="en-US" smtClean="0"/>
              <a:t>‹#›</a:t>
            </a:fld>
            <a:endParaRPr lang="en-US"/>
          </a:p>
        </p:txBody>
      </p:sp>
    </p:spTree>
    <p:extLst>
      <p:ext uri="{BB962C8B-B14F-4D97-AF65-F5344CB8AC3E}">
        <p14:creationId xmlns:p14="http://schemas.microsoft.com/office/powerpoint/2010/main" val="245191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498926-0723-43D1-A7E5-41B5DE0EA358}"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64C58E-2854-4E39-B926-A84E9792E6EA}" type="slidenum">
              <a:rPr lang="en-US" smtClean="0"/>
              <a:t>‹#›</a:t>
            </a:fld>
            <a:endParaRPr lang="en-US"/>
          </a:p>
        </p:txBody>
      </p:sp>
    </p:spTree>
    <p:extLst>
      <p:ext uri="{BB962C8B-B14F-4D97-AF65-F5344CB8AC3E}">
        <p14:creationId xmlns:p14="http://schemas.microsoft.com/office/powerpoint/2010/main" val="26258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498926-0723-43D1-A7E5-41B5DE0EA358}"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64C58E-2854-4E39-B926-A84E9792E6EA}" type="slidenum">
              <a:rPr lang="en-US" smtClean="0"/>
              <a:t>‹#›</a:t>
            </a:fld>
            <a:endParaRPr lang="en-US"/>
          </a:p>
        </p:txBody>
      </p:sp>
    </p:spTree>
    <p:extLst>
      <p:ext uri="{BB962C8B-B14F-4D97-AF65-F5344CB8AC3E}">
        <p14:creationId xmlns:p14="http://schemas.microsoft.com/office/powerpoint/2010/main" val="294046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498926-0723-43D1-A7E5-41B5DE0EA358}" type="datetimeFigureOut">
              <a:rPr lang="en-US" smtClean="0"/>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64C58E-2854-4E39-B926-A84E9792E6EA}" type="slidenum">
              <a:rPr lang="en-US" smtClean="0"/>
              <a:t>‹#›</a:t>
            </a:fld>
            <a:endParaRPr lang="en-US"/>
          </a:p>
        </p:txBody>
      </p:sp>
    </p:spTree>
    <p:extLst>
      <p:ext uri="{BB962C8B-B14F-4D97-AF65-F5344CB8AC3E}">
        <p14:creationId xmlns:p14="http://schemas.microsoft.com/office/powerpoint/2010/main" val="2967516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9498926-0723-43D1-A7E5-41B5DE0EA358}" type="datetimeFigureOut">
              <a:rPr lang="en-US" smtClean="0"/>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64C58E-2854-4E39-B926-A84E9792E6EA}" type="slidenum">
              <a:rPr lang="en-US" smtClean="0"/>
              <a:t>‹#›</a:t>
            </a:fld>
            <a:endParaRPr lang="en-US"/>
          </a:p>
        </p:txBody>
      </p:sp>
    </p:spTree>
    <p:extLst>
      <p:ext uri="{BB962C8B-B14F-4D97-AF65-F5344CB8AC3E}">
        <p14:creationId xmlns:p14="http://schemas.microsoft.com/office/powerpoint/2010/main" val="2398796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9498926-0723-43D1-A7E5-41B5DE0EA358}" type="datetimeFigureOut">
              <a:rPr lang="en-US" smtClean="0"/>
              <a:t>3/15/2023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64C58E-2854-4E39-B926-A84E9792E6EA}" type="slidenum">
              <a:rPr lang="en-US" smtClean="0"/>
              <a:t>‹#›</a:t>
            </a:fld>
            <a:endParaRPr lang="en-US"/>
          </a:p>
        </p:txBody>
      </p:sp>
    </p:spTree>
    <p:extLst>
      <p:ext uri="{BB962C8B-B14F-4D97-AF65-F5344CB8AC3E}">
        <p14:creationId xmlns:p14="http://schemas.microsoft.com/office/powerpoint/2010/main" val="715071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498926-0723-43D1-A7E5-41B5DE0EA358}" type="datetimeFigureOut">
              <a:rPr lang="en-US" smtClean="0"/>
              <a:t>3/15/2023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64C58E-2854-4E39-B926-A84E9792E6EA}" type="slidenum">
              <a:rPr lang="en-US" smtClean="0"/>
              <a:t>‹#›</a:t>
            </a:fld>
            <a:endParaRPr lang="en-US"/>
          </a:p>
        </p:txBody>
      </p:sp>
    </p:spTree>
    <p:extLst>
      <p:ext uri="{BB962C8B-B14F-4D97-AF65-F5344CB8AC3E}">
        <p14:creationId xmlns:p14="http://schemas.microsoft.com/office/powerpoint/2010/main" val="11236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498926-0723-43D1-A7E5-41B5DE0EA358}" type="datetimeFigureOut">
              <a:rPr lang="en-US" smtClean="0"/>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64C58E-2854-4E39-B926-A84E9792E6EA}" type="slidenum">
              <a:rPr lang="en-US" smtClean="0"/>
              <a:t>‹#›</a:t>
            </a:fld>
            <a:endParaRPr lang="en-US"/>
          </a:p>
        </p:txBody>
      </p:sp>
    </p:spTree>
    <p:extLst>
      <p:ext uri="{BB962C8B-B14F-4D97-AF65-F5344CB8AC3E}">
        <p14:creationId xmlns:p14="http://schemas.microsoft.com/office/powerpoint/2010/main" val="610312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498926-0723-43D1-A7E5-41B5DE0EA358}" type="datetimeFigureOut">
              <a:rPr lang="en-US" smtClean="0"/>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64C58E-2854-4E39-B926-A84E9792E6EA}" type="slidenum">
              <a:rPr lang="en-US" smtClean="0"/>
              <a:t>‹#›</a:t>
            </a:fld>
            <a:endParaRPr lang="en-US"/>
          </a:p>
        </p:txBody>
      </p:sp>
    </p:spTree>
    <p:extLst>
      <p:ext uri="{BB962C8B-B14F-4D97-AF65-F5344CB8AC3E}">
        <p14:creationId xmlns:p14="http://schemas.microsoft.com/office/powerpoint/2010/main" val="1270664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98926-0723-43D1-A7E5-41B5DE0EA358}" type="datetimeFigureOut">
              <a:rPr lang="en-US" smtClean="0"/>
              <a:t>3/15/2023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4C58E-2854-4E39-B926-A84E9792E6EA}" type="slidenum">
              <a:rPr lang="en-US" smtClean="0"/>
              <a:t>‹#›</a:t>
            </a:fld>
            <a:endParaRPr lang="en-US"/>
          </a:p>
        </p:txBody>
      </p:sp>
    </p:spTree>
    <p:extLst>
      <p:ext uri="{BB962C8B-B14F-4D97-AF65-F5344CB8AC3E}">
        <p14:creationId xmlns:p14="http://schemas.microsoft.com/office/powerpoint/2010/main" val="1665415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476519"/>
            <a:ext cx="9144000" cy="2268642"/>
          </a:xfrm>
        </p:spPr>
        <p:txBody>
          <a:bodyPr>
            <a:normAutofit/>
          </a:bodyPr>
          <a:lstStyle/>
          <a:p>
            <a:r>
              <a:rPr lang="en-US" b="1" i="1" u="sng" dirty="0" smtClean="0">
                <a:solidFill>
                  <a:srgbClr val="C00000"/>
                </a:solidFill>
              </a:rPr>
              <a:t>Exploratory Data Analysis Capstone Project       </a:t>
            </a:r>
            <a:endParaRPr lang="en-US" b="1" i="1" u="sng" dirty="0">
              <a:solidFill>
                <a:srgbClr val="C00000"/>
              </a:solidFill>
            </a:endParaRPr>
          </a:p>
        </p:txBody>
      </p:sp>
      <p:sp>
        <p:nvSpPr>
          <p:cNvPr id="3" name="Subtitle 2"/>
          <p:cNvSpPr>
            <a:spLocks noGrp="1"/>
          </p:cNvSpPr>
          <p:nvPr>
            <p:ph type="subTitle" idx="1"/>
          </p:nvPr>
        </p:nvSpPr>
        <p:spPr>
          <a:xfrm>
            <a:off x="1171083" y="5159867"/>
            <a:ext cx="9849831" cy="2590800"/>
          </a:xfrm>
        </p:spPr>
        <p:txBody>
          <a:bodyPr>
            <a:normAutofit/>
          </a:bodyPr>
          <a:lstStyle/>
          <a:p>
            <a:r>
              <a:rPr lang="en-US" sz="3600" dirty="0" smtClean="0">
                <a:solidFill>
                  <a:srgbClr val="FF0000"/>
                </a:solidFill>
              </a:rPr>
              <a:t>Topic- Global Terrorism</a:t>
            </a:r>
          </a:p>
          <a:p>
            <a:r>
              <a:rPr lang="en-US" dirty="0" smtClean="0">
                <a:solidFill>
                  <a:srgbClr val="FF0000"/>
                </a:solidFill>
              </a:rPr>
              <a:t>Submitted by-</a:t>
            </a:r>
            <a:r>
              <a:rPr lang="en-US" dirty="0">
                <a:solidFill>
                  <a:srgbClr val="C00000"/>
                </a:solidFill>
              </a:rPr>
              <a:t> </a:t>
            </a:r>
            <a:r>
              <a:rPr lang="en-US" dirty="0" err="1" smtClean="0"/>
              <a:t>Subhasis</a:t>
            </a:r>
            <a:r>
              <a:rPr lang="en-US" dirty="0" smtClean="0"/>
              <a:t> </a:t>
            </a:r>
            <a:r>
              <a:rPr lang="en-US" dirty="0" err="1" smtClean="0"/>
              <a:t>Chattopadhyay</a:t>
            </a:r>
            <a:endParaRPr lang="en-US" dirty="0" smtClean="0"/>
          </a:p>
          <a:p>
            <a:r>
              <a:rPr lang="en-US" dirty="0" smtClean="0"/>
              <a:t>E-mail id- subhasischattopadhyaydbb@gmail.com</a:t>
            </a:r>
          </a:p>
          <a:p>
            <a:endParaRPr lang="en-US" dirty="0"/>
          </a:p>
        </p:txBody>
      </p:sp>
      <p:pic>
        <p:nvPicPr>
          <p:cNvPr id="5" name="Picture 4"/>
          <p:cNvPicPr>
            <a:picLocks noChangeAspect="1"/>
          </p:cNvPicPr>
          <p:nvPr/>
        </p:nvPicPr>
        <p:blipFill>
          <a:blip r:embed="rId3"/>
          <a:stretch>
            <a:fillRect/>
          </a:stretch>
        </p:blipFill>
        <p:spPr>
          <a:xfrm>
            <a:off x="11209282" y="0"/>
            <a:ext cx="982717" cy="982717"/>
          </a:xfrm>
          <a:prstGeom prst="rect">
            <a:avLst/>
          </a:prstGeom>
        </p:spPr>
      </p:pic>
    </p:spTree>
    <p:extLst>
      <p:ext uri="{BB962C8B-B14F-4D97-AF65-F5344CB8AC3E}">
        <p14:creationId xmlns:p14="http://schemas.microsoft.com/office/powerpoint/2010/main" val="68174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018" y="123435"/>
            <a:ext cx="10515600" cy="4351338"/>
          </a:xfrm>
        </p:spPr>
        <p:txBody>
          <a:bodyPr/>
          <a:lstStyle/>
          <a:p>
            <a:r>
              <a:rPr lang="en-US" dirty="0" smtClean="0">
                <a:solidFill>
                  <a:schemeClr val="bg1"/>
                </a:solidFill>
              </a:rPr>
              <a:t>South-America</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41556" y="1726881"/>
            <a:ext cx="5970614" cy="4821837"/>
          </a:xfrm>
          <a:prstGeom prst="rect">
            <a:avLst/>
          </a:prstGeom>
        </p:spPr>
      </p:pic>
      <p:pic>
        <p:nvPicPr>
          <p:cNvPr id="5" name="Picture 4"/>
          <p:cNvPicPr>
            <a:picLocks noChangeAspect="1"/>
          </p:cNvPicPr>
          <p:nvPr/>
        </p:nvPicPr>
        <p:blipFill>
          <a:blip r:embed="rId3"/>
          <a:stretch>
            <a:fillRect/>
          </a:stretch>
        </p:blipFill>
        <p:spPr>
          <a:xfrm>
            <a:off x="5855056" y="585671"/>
            <a:ext cx="5043342" cy="6272329"/>
          </a:xfrm>
          <a:prstGeom prst="rect">
            <a:avLst/>
          </a:prstGeom>
        </p:spPr>
      </p:pic>
      <p:pic>
        <p:nvPicPr>
          <p:cNvPr id="2" name="Picture 1"/>
          <p:cNvPicPr>
            <a:picLocks noChangeAspect="1"/>
          </p:cNvPicPr>
          <p:nvPr/>
        </p:nvPicPr>
        <p:blipFill>
          <a:blip r:embed="rId4"/>
          <a:stretch>
            <a:fillRect/>
          </a:stretch>
        </p:blipFill>
        <p:spPr>
          <a:xfrm>
            <a:off x="11104178" y="0"/>
            <a:ext cx="1087821" cy="1087821"/>
          </a:xfrm>
          <a:prstGeom prst="rect">
            <a:avLst/>
          </a:prstGeom>
        </p:spPr>
      </p:pic>
    </p:spTree>
    <p:extLst>
      <p:ext uri="{BB962C8B-B14F-4D97-AF65-F5344CB8AC3E}">
        <p14:creationId xmlns:p14="http://schemas.microsoft.com/office/powerpoint/2010/main" val="701318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smtClean="0"/>
              <a:t>Sub-Saharan Africa</a:t>
            </a:r>
            <a:endParaRPr lang="en-US" dirty="0"/>
          </a:p>
        </p:txBody>
      </p:sp>
      <p:pic>
        <p:nvPicPr>
          <p:cNvPr id="4" name="Picture 3"/>
          <p:cNvPicPr>
            <a:picLocks noChangeAspect="1"/>
          </p:cNvPicPr>
          <p:nvPr/>
        </p:nvPicPr>
        <p:blipFill>
          <a:blip r:embed="rId2"/>
          <a:stretch>
            <a:fillRect/>
          </a:stretch>
        </p:blipFill>
        <p:spPr>
          <a:xfrm>
            <a:off x="0" y="1296970"/>
            <a:ext cx="6800640" cy="5561030"/>
          </a:xfrm>
          <a:prstGeom prst="rect">
            <a:avLst/>
          </a:prstGeom>
        </p:spPr>
      </p:pic>
      <p:pic>
        <p:nvPicPr>
          <p:cNvPr id="5" name="Picture 4"/>
          <p:cNvPicPr>
            <a:picLocks noChangeAspect="1"/>
          </p:cNvPicPr>
          <p:nvPr/>
        </p:nvPicPr>
        <p:blipFill>
          <a:blip r:embed="rId3"/>
          <a:stretch>
            <a:fillRect/>
          </a:stretch>
        </p:blipFill>
        <p:spPr>
          <a:xfrm>
            <a:off x="6800640" y="1539602"/>
            <a:ext cx="4109098" cy="4109098"/>
          </a:xfrm>
          <a:prstGeom prst="rect">
            <a:avLst/>
          </a:prstGeom>
        </p:spPr>
      </p:pic>
      <p:pic>
        <p:nvPicPr>
          <p:cNvPr id="2" name="Picture 1"/>
          <p:cNvPicPr>
            <a:picLocks noChangeAspect="1"/>
          </p:cNvPicPr>
          <p:nvPr/>
        </p:nvPicPr>
        <p:blipFill>
          <a:blip r:embed="rId4"/>
          <a:stretch>
            <a:fillRect/>
          </a:stretch>
        </p:blipFill>
        <p:spPr>
          <a:xfrm>
            <a:off x="11020096" y="0"/>
            <a:ext cx="1171903" cy="1171903"/>
          </a:xfrm>
          <a:prstGeom prst="rect">
            <a:avLst/>
          </a:prstGeom>
        </p:spPr>
      </p:pic>
    </p:spTree>
    <p:extLst>
      <p:ext uri="{BB962C8B-B14F-4D97-AF65-F5344CB8AC3E}">
        <p14:creationId xmlns:p14="http://schemas.microsoft.com/office/powerpoint/2010/main" val="3113051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747" y="109367"/>
            <a:ext cx="10515600" cy="4351338"/>
          </a:xfrm>
        </p:spPr>
        <p:txBody>
          <a:bodyPr/>
          <a:lstStyle/>
          <a:p>
            <a:r>
              <a:rPr lang="en-US" dirty="0" smtClean="0"/>
              <a:t>Western Europe</a:t>
            </a:r>
            <a:endParaRPr lang="en-US" dirty="0"/>
          </a:p>
        </p:txBody>
      </p:sp>
      <p:pic>
        <p:nvPicPr>
          <p:cNvPr id="4" name="Picture 3"/>
          <p:cNvPicPr>
            <a:picLocks noChangeAspect="1"/>
          </p:cNvPicPr>
          <p:nvPr/>
        </p:nvPicPr>
        <p:blipFill>
          <a:blip r:embed="rId2"/>
          <a:stretch>
            <a:fillRect/>
          </a:stretch>
        </p:blipFill>
        <p:spPr>
          <a:xfrm>
            <a:off x="-310298" y="1526633"/>
            <a:ext cx="6342795" cy="5090293"/>
          </a:xfrm>
          <a:prstGeom prst="rect">
            <a:avLst/>
          </a:prstGeom>
        </p:spPr>
      </p:pic>
      <p:pic>
        <p:nvPicPr>
          <p:cNvPr id="5" name="Picture 4"/>
          <p:cNvPicPr>
            <a:picLocks noChangeAspect="1"/>
          </p:cNvPicPr>
          <p:nvPr/>
        </p:nvPicPr>
        <p:blipFill>
          <a:blip r:embed="rId3"/>
          <a:stretch>
            <a:fillRect/>
          </a:stretch>
        </p:blipFill>
        <p:spPr>
          <a:xfrm>
            <a:off x="5985966" y="1526633"/>
            <a:ext cx="7268308" cy="4433668"/>
          </a:xfrm>
          <a:prstGeom prst="rect">
            <a:avLst/>
          </a:prstGeom>
        </p:spPr>
      </p:pic>
      <p:pic>
        <p:nvPicPr>
          <p:cNvPr id="2" name="Picture 1"/>
          <p:cNvPicPr>
            <a:picLocks noChangeAspect="1"/>
          </p:cNvPicPr>
          <p:nvPr/>
        </p:nvPicPr>
        <p:blipFill>
          <a:blip r:embed="rId4"/>
          <a:stretch>
            <a:fillRect/>
          </a:stretch>
        </p:blipFill>
        <p:spPr>
          <a:xfrm>
            <a:off x="11067392" y="0"/>
            <a:ext cx="1124607" cy="1124607"/>
          </a:xfrm>
          <a:prstGeom prst="rect">
            <a:avLst/>
          </a:prstGeom>
        </p:spPr>
      </p:pic>
    </p:spTree>
    <p:extLst>
      <p:ext uri="{BB962C8B-B14F-4D97-AF65-F5344CB8AC3E}">
        <p14:creationId xmlns:p14="http://schemas.microsoft.com/office/powerpoint/2010/main" val="4140525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smtClean="0">
                <a:solidFill>
                  <a:schemeClr val="bg1"/>
                </a:solidFill>
              </a:rPr>
              <a:t>South-East Asia</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6567136" y="1399448"/>
            <a:ext cx="5624864" cy="4213218"/>
          </a:xfrm>
          <a:prstGeom prst="rect">
            <a:avLst/>
          </a:prstGeom>
        </p:spPr>
      </p:pic>
      <p:pic>
        <p:nvPicPr>
          <p:cNvPr id="5" name="Picture 4"/>
          <p:cNvPicPr>
            <a:picLocks noChangeAspect="1"/>
          </p:cNvPicPr>
          <p:nvPr/>
        </p:nvPicPr>
        <p:blipFill>
          <a:blip r:embed="rId3"/>
          <a:stretch>
            <a:fillRect/>
          </a:stretch>
        </p:blipFill>
        <p:spPr>
          <a:xfrm>
            <a:off x="121553" y="1261328"/>
            <a:ext cx="6507847" cy="5637903"/>
          </a:xfrm>
          <a:prstGeom prst="rect">
            <a:avLst/>
          </a:prstGeom>
        </p:spPr>
      </p:pic>
      <p:pic>
        <p:nvPicPr>
          <p:cNvPr id="2" name="Picture 1"/>
          <p:cNvPicPr>
            <a:picLocks noChangeAspect="1"/>
          </p:cNvPicPr>
          <p:nvPr/>
        </p:nvPicPr>
        <p:blipFill>
          <a:blip r:embed="rId4"/>
          <a:stretch>
            <a:fillRect/>
          </a:stretch>
        </p:blipFill>
        <p:spPr>
          <a:xfrm>
            <a:off x="11067394" y="0"/>
            <a:ext cx="1124606" cy="1124606"/>
          </a:xfrm>
          <a:prstGeom prst="rect">
            <a:avLst/>
          </a:prstGeom>
        </p:spPr>
      </p:pic>
    </p:spTree>
    <p:extLst>
      <p:ext uri="{BB962C8B-B14F-4D97-AF65-F5344CB8AC3E}">
        <p14:creationId xmlns:p14="http://schemas.microsoft.com/office/powerpoint/2010/main" val="5508986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smtClean="0">
                <a:solidFill>
                  <a:schemeClr val="bg1"/>
                </a:solidFill>
              </a:rPr>
              <a:t>Central-America and Caribbean</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272531" y="1411750"/>
            <a:ext cx="5935767" cy="4989050"/>
          </a:xfrm>
          <a:prstGeom prst="rect">
            <a:avLst/>
          </a:prstGeom>
        </p:spPr>
      </p:pic>
      <p:pic>
        <p:nvPicPr>
          <p:cNvPr id="5" name="Picture 4"/>
          <p:cNvPicPr>
            <a:picLocks noChangeAspect="1"/>
          </p:cNvPicPr>
          <p:nvPr/>
        </p:nvPicPr>
        <p:blipFill>
          <a:blip r:embed="rId3"/>
          <a:stretch>
            <a:fillRect/>
          </a:stretch>
        </p:blipFill>
        <p:spPr>
          <a:xfrm>
            <a:off x="5593620" y="1443260"/>
            <a:ext cx="6598380" cy="3932809"/>
          </a:xfrm>
          <a:prstGeom prst="rect">
            <a:avLst/>
          </a:prstGeom>
        </p:spPr>
      </p:pic>
      <p:pic>
        <p:nvPicPr>
          <p:cNvPr id="2" name="Picture 1"/>
          <p:cNvPicPr>
            <a:picLocks noChangeAspect="1"/>
          </p:cNvPicPr>
          <p:nvPr/>
        </p:nvPicPr>
        <p:blipFill>
          <a:blip r:embed="rId4"/>
          <a:stretch>
            <a:fillRect/>
          </a:stretch>
        </p:blipFill>
        <p:spPr>
          <a:xfrm>
            <a:off x="10972800" y="0"/>
            <a:ext cx="1219200" cy="1219200"/>
          </a:xfrm>
          <a:prstGeom prst="rect">
            <a:avLst/>
          </a:prstGeom>
        </p:spPr>
      </p:pic>
    </p:spTree>
    <p:extLst>
      <p:ext uri="{BB962C8B-B14F-4D97-AF65-F5344CB8AC3E}">
        <p14:creationId xmlns:p14="http://schemas.microsoft.com/office/powerpoint/2010/main" val="23936965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smtClean="0">
                <a:solidFill>
                  <a:schemeClr val="bg1"/>
                </a:solidFill>
              </a:rPr>
              <a:t>Eastern Europe</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338495" y="1380100"/>
            <a:ext cx="6659071" cy="5477900"/>
          </a:xfrm>
          <a:prstGeom prst="rect">
            <a:avLst/>
          </a:prstGeom>
        </p:spPr>
      </p:pic>
      <p:pic>
        <p:nvPicPr>
          <p:cNvPr id="5" name="Picture 4"/>
          <p:cNvPicPr>
            <a:picLocks noChangeAspect="1"/>
          </p:cNvPicPr>
          <p:nvPr/>
        </p:nvPicPr>
        <p:blipFill>
          <a:blip r:embed="rId3"/>
          <a:stretch>
            <a:fillRect/>
          </a:stretch>
        </p:blipFill>
        <p:spPr>
          <a:xfrm>
            <a:off x="6104048" y="1785210"/>
            <a:ext cx="6087952" cy="3714602"/>
          </a:xfrm>
          <a:prstGeom prst="rect">
            <a:avLst/>
          </a:prstGeom>
        </p:spPr>
      </p:pic>
      <p:pic>
        <p:nvPicPr>
          <p:cNvPr id="2" name="Picture 1"/>
          <p:cNvPicPr>
            <a:picLocks noChangeAspect="1"/>
          </p:cNvPicPr>
          <p:nvPr/>
        </p:nvPicPr>
        <p:blipFill>
          <a:blip r:embed="rId4"/>
          <a:stretch>
            <a:fillRect/>
          </a:stretch>
        </p:blipFill>
        <p:spPr>
          <a:xfrm>
            <a:off x="10988566" y="0"/>
            <a:ext cx="1203434" cy="1203434"/>
          </a:xfrm>
          <a:prstGeom prst="rect">
            <a:avLst/>
          </a:prstGeom>
        </p:spPr>
      </p:pic>
    </p:spTree>
    <p:extLst>
      <p:ext uri="{BB962C8B-B14F-4D97-AF65-F5344CB8AC3E}">
        <p14:creationId xmlns:p14="http://schemas.microsoft.com/office/powerpoint/2010/main" val="26328006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smtClean="0">
                <a:solidFill>
                  <a:schemeClr val="bg1"/>
                </a:solidFill>
              </a:rPr>
              <a:t>North-America</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76623" y="668149"/>
            <a:ext cx="7518118" cy="6242550"/>
          </a:xfrm>
          <a:prstGeom prst="rect">
            <a:avLst/>
          </a:prstGeom>
        </p:spPr>
      </p:pic>
      <p:pic>
        <p:nvPicPr>
          <p:cNvPr id="5" name="Picture 4"/>
          <p:cNvPicPr>
            <a:picLocks noChangeAspect="1"/>
          </p:cNvPicPr>
          <p:nvPr/>
        </p:nvPicPr>
        <p:blipFill>
          <a:blip r:embed="rId3"/>
          <a:stretch>
            <a:fillRect/>
          </a:stretch>
        </p:blipFill>
        <p:spPr>
          <a:xfrm>
            <a:off x="7501637" y="1282263"/>
            <a:ext cx="4690363" cy="5628436"/>
          </a:xfrm>
          <a:prstGeom prst="rect">
            <a:avLst/>
          </a:prstGeom>
        </p:spPr>
      </p:pic>
      <p:pic>
        <p:nvPicPr>
          <p:cNvPr id="2" name="Picture 1"/>
          <p:cNvPicPr>
            <a:picLocks noChangeAspect="1"/>
          </p:cNvPicPr>
          <p:nvPr/>
        </p:nvPicPr>
        <p:blipFill>
          <a:blip r:embed="rId4"/>
          <a:stretch>
            <a:fillRect/>
          </a:stretch>
        </p:blipFill>
        <p:spPr>
          <a:xfrm>
            <a:off x="10909738" y="1"/>
            <a:ext cx="1282262" cy="1282262"/>
          </a:xfrm>
          <a:prstGeom prst="rect">
            <a:avLst/>
          </a:prstGeom>
        </p:spPr>
      </p:pic>
    </p:spTree>
    <p:extLst>
      <p:ext uri="{BB962C8B-B14F-4D97-AF65-F5344CB8AC3E}">
        <p14:creationId xmlns:p14="http://schemas.microsoft.com/office/powerpoint/2010/main" val="2994330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11247"/>
            <a:ext cx="10515600" cy="1325563"/>
          </a:xfrm>
        </p:spPr>
        <p:txBody>
          <a:bodyPr/>
          <a:lstStyle/>
          <a:p>
            <a:r>
              <a:rPr lang="en-US" dirty="0" smtClean="0">
                <a:solidFill>
                  <a:srgbClr val="FF0000"/>
                </a:solidFill>
              </a:rPr>
              <a:t>Analysis of </a:t>
            </a:r>
            <a:r>
              <a:rPr lang="en-US" dirty="0">
                <a:solidFill>
                  <a:srgbClr val="FF0000"/>
                </a:solidFill>
              </a:rPr>
              <a:t>Top 5 </a:t>
            </a:r>
            <a:r>
              <a:rPr lang="en-US" dirty="0" smtClean="0">
                <a:solidFill>
                  <a:srgbClr val="FF0000"/>
                </a:solidFill>
              </a:rPr>
              <a:t>Terror affected </a:t>
            </a:r>
            <a:r>
              <a:rPr lang="en-US" dirty="0">
                <a:solidFill>
                  <a:srgbClr val="FF0000"/>
                </a:solidFill>
              </a:rPr>
              <a:t>Countries</a:t>
            </a:r>
          </a:p>
        </p:txBody>
      </p:sp>
      <p:sp>
        <p:nvSpPr>
          <p:cNvPr id="3" name="Content Placeholder 2"/>
          <p:cNvSpPr>
            <a:spLocks noGrp="1"/>
          </p:cNvSpPr>
          <p:nvPr>
            <p:ph idx="1"/>
          </p:nvPr>
        </p:nvSpPr>
        <p:spPr>
          <a:xfrm>
            <a:off x="8427" y="816246"/>
            <a:ext cx="10515600" cy="4351338"/>
          </a:xfrm>
        </p:spPr>
        <p:txBody>
          <a:bodyPr/>
          <a:lstStyle/>
          <a:p>
            <a:pPr marL="0" indent="0">
              <a:buNone/>
            </a:pPr>
            <a:r>
              <a:rPr lang="en-US" dirty="0" smtClean="0">
                <a:solidFill>
                  <a:schemeClr val="bg1"/>
                </a:solidFill>
              </a:rPr>
              <a:t>Iraq</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159736" y="1212376"/>
            <a:ext cx="4745181" cy="3615949"/>
          </a:xfrm>
          <a:prstGeom prst="rect">
            <a:avLst/>
          </a:prstGeom>
        </p:spPr>
      </p:pic>
      <p:pic>
        <p:nvPicPr>
          <p:cNvPr id="5" name="Picture 4"/>
          <p:cNvPicPr>
            <a:picLocks noChangeAspect="1"/>
          </p:cNvPicPr>
          <p:nvPr/>
        </p:nvPicPr>
        <p:blipFill>
          <a:blip r:embed="rId3"/>
          <a:stretch>
            <a:fillRect/>
          </a:stretch>
        </p:blipFill>
        <p:spPr>
          <a:xfrm>
            <a:off x="8928955" y="618186"/>
            <a:ext cx="3206998" cy="3439506"/>
          </a:xfrm>
          <a:prstGeom prst="rect">
            <a:avLst/>
          </a:prstGeom>
        </p:spPr>
      </p:pic>
      <p:pic>
        <p:nvPicPr>
          <p:cNvPr id="7" name="Picture 6"/>
          <p:cNvPicPr>
            <a:picLocks noChangeAspect="1"/>
          </p:cNvPicPr>
          <p:nvPr/>
        </p:nvPicPr>
        <p:blipFill>
          <a:blip r:embed="rId4"/>
          <a:stretch>
            <a:fillRect/>
          </a:stretch>
        </p:blipFill>
        <p:spPr>
          <a:xfrm>
            <a:off x="4400782" y="2835050"/>
            <a:ext cx="6114818" cy="4304149"/>
          </a:xfrm>
          <a:prstGeom prst="rect">
            <a:avLst/>
          </a:prstGeom>
        </p:spPr>
      </p:pic>
    </p:spTree>
    <p:extLst>
      <p:ext uri="{BB962C8B-B14F-4D97-AF65-F5344CB8AC3E}">
        <p14:creationId xmlns:p14="http://schemas.microsoft.com/office/powerpoint/2010/main" val="1026116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smtClean="0">
                <a:solidFill>
                  <a:schemeClr val="bg1"/>
                </a:solidFill>
              </a:rPr>
              <a:t>Pakistan</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223461" y="510599"/>
            <a:ext cx="5558422" cy="6065013"/>
          </a:xfrm>
          <a:prstGeom prst="rect">
            <a:avLst/>
          </a:prstGeom>
        </p:spPr>
      </p:pic>
      <p:pic>
        <p:nvPicPr>
          <p:cNvPr id="5" name="Picture 4"/>
          <p:cNvPicPr>
            <a:picLocks noChangeAspect="1"/>
          </p:cNvPicPr>
          <p:nvPr/>
        </p:nvPicPr>
        <p:blipFill>
          <a:blip r:embed="rId3"/>
          <a:stretch>
            <a:fillRect/>
          </a:stretch>
        </p:blipFill>
        <p:spPr>
          <a:xfrm>
            <a:off x="9017875" y="168218"/>
            <a:ext cx="2995449" cy="3090328"/>
          </a:xfrm>
          <a:prstGeom prst="rect">
            <a:avLst/>
          </a:prstGeom>
        </p:spPr>
      </p:pic>
      <p:pic>
        <p:nvPicPr>
          <p:cNvPr id="2" name="Picture 1"/>
          <p:cNvPicPr>
            <a:picLocks noChangeAspect="1"/>
          </p:cNvPicPr>
          <p:nvPr/>
        </p:nvPicPr>
        <p:blipFill>
          <a:blip r:embed="rId4"/>
          <a:stretch>
            <a:fillRect/>
          </a:stretch>
        </p:blipFill>
        <p:spPr>
          <a:xfrm>
            <a:off x="5113690" y="3077529"/>
            <a:ext cx="5828281" cy="4102964"/>
          </a:xfrm>
          <a:prstGeom prst="rect">
            <a:avLst/>
          </a:prstGeom>
        </p:spPr>
      </p:pic>
    </p:spTree>
    <p:extLst>
      <p:ext uri="{BB962C8B-B14F-4D97-AF65-F5344CB8AC3E}">
        <p14:creationId xmlns:p14="http://schemas.microsoft.com/office/powerpoint/2010/main" val="3577141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smtClean="0">
                <a:solidFill>
                  <a:schemeClr val="bg1"/>
                </a:solidFill>
              </a:rPr>
              <a:t>Afghanistan</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265754" y="886946"/>
            <a:ext cx="6021673" cy="4680136"/>
          </a:xfrm>
          <a:prstGeom prst="rect">
            <a:avLst/>
          </a:prstGeom>
        </p:spPr>
      </p:pic>
      <p:pic>
        <p:nvPicPr>
          <p:cNvPr id="5" name="Picture 4"/>
          <p:cNvPicPr>
            <a:picLocks noChangeAspect="1"/>
          </p:cNvPicPr>
          <p:nvPr/>
        </p:nvPicPr>
        <p:blipFill>
          <a:blip r:embed="rId3"/>
          <a:stretch>
            <a:fillRect/>
          </a:stretch>
        </p:blipFill>
        <p:spPr>
          <a:xfrm>
            <a:off x="8826585" y="0"/>
            <a:ext cx="3279820" cy="2695491"/>
          </a:xfrm>
          <a:prstGeom prst="rect">
            <a:avLst/>
          </a:prstGeom>
        </p:spPr>
      </p:pic>
      <p:pic>
        <p:nvPicPr>
          <p:cNvPr id="2" name="Picture 1"/>
          <p:cNvPicPr>
            <a:picLocks noChangeAspect="1"/>
          </p:cNvPicPr>
          <p:nvPr/>
        </p:nvPicPr>
        <p:blipFill>
          <a:blip r:embed="rId4"/>
          <a:stretch>
            <a:fillRect/>
          </a:stretch>
        </p:blipFill>
        <p:spPr>
          <a:xfrm>
            <a:off x="5660539" y="2348909"/>
            <a:ext cx="6669602" cy="4688230"/>
          </a:xfrm>
          <a:prstGeom prst="rect">
            <a:avLst/>
          </a:prstGeom>
        </p:spPr>
      </p:pic>
    </p:spTree>
    <p:extLst>
      <p:ext uri="{BB962C8B-B14F-4D97-AF65-F5344CB8AC3E}">
        <p14:creationId xmlns:p14="http://schemas.microsoft.com/office/powerpoint/2010/main" val="1547431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6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9874" y="133305"/>
            <a:ext cx="10515600" cy="1325563"/>
          </a:xfrm>
        </p:spPr>
        <p:txBody>
          <a:bodyPr>
            <a:normAutofit/>
          </a:bodyPr>
          <a:lstStyle/>
          <a:p>
            <a:r>
              <a:rPr lang="en-US" sz="6600" dirty="0" smtClean="0">
                <a:solidFill>
                  <a:srgbClr val="FF0000"/>
                </a:solidFill>
              </a:rPr>
              <a:t>Terrorism</a:t>
            </a:r>
            <a:endParaRPr lang="en-US" sz="6600" dirty="0">
              <a:solidFill>
                <a:srgbClr val="FF0000"/>
              </a:solidFill>
            </a:endParaRPr>
          </a:p>
        </p:txBody>
      </p:sp>
      <p:sp>
        <p:nvSpPr>
          <p:cNvPr id="3" name="Content Placeholder 2"/>
          <p:cNvSpPr>
            <a:spLocks noGrp="1"/>
          </p:cNvSpPr>
          <p:nvPr>
            <p:ph idx="1"/>
          </p:nvPr>
        </p:nvSpPr>
        <p:spPr>
          <a:xfrm>
            <a:off x="554865" y="3950639"/>
            <a:ext cx="10515600" cy="2385767"/>
          </a:xfrm>
        </p:spPr>
        <p:txBody>
          <a:bodyPr/>
          <a:lstStyle/>
          <a:p>
            <a:r>
              <a:rPr lang="en-US" dirty="0"/>
              <a:t>Terrorism is defined in the Code of Federal Regulations as </a:t>
            </a:r>
            <a:r>
              <a:rPr lang="en-US" dirty="0" smtClean="0"/>
              <a:t>“</a:t>
            </a:r>
            <a:r>
              <a:rPr lang="en-US" b="1" dirty="0" smtClean="0"/>
              <a:t>The </a:t>
            </a:r>
            <a:r>
              <a:rPr lang="en-US" b="1" dirty="0"/>
              <a:t>unlawful use of force and violence against persons or property to intimidate or coerce a government, the civilian population, or any segment </a:t>
            </a:r>
            <a:r>
              <a:rPr lang="en-US" b="1" dirty="0" smtClean="0"/>
              <a:t>thereof whether ethnic or religious, </a:t>
            </a:r>
            <a:r>
              <a:rPr lang="en-US" b="1" dirty="0"/>
              <a:t>in furtherance of P</a:t>
            </a:r>
            <a:r>
              <a:rPr lang="en-US" b="1" dirty="0" smtClean="0"/>
              <a:t>olitical </a:t>
            </a:r>
            <a:r>
              <a:rPr lang="en-US" b="1" dirty="0"/>
              <a:t>or S</a:t>
            </a:r>
            <a:r>
              <a:rPr lang="en-US" b="1" dirty="0" smtClean="0"/>
              <a:t>ocial or Religious </a:t>
            </a:r>
            <a:r>
              <a:rPr lang="en-US" b="1" dirty="0"/>
              <a:t>objectives</a:t>
            </a:r>
            <a:r>
              <a:rPr lang="en-US" dirty="0" smtClean="0"/>
              <a:t>”.</a:t>
            </a:r>
            <a:endParaRPr lang="en-US" dirty="0"/>
          </a:p>
        </p:txBody>
      </p:sp>
      <p:pic>
        <p:nvPicPr>
          <p:cNvPr id="4" name="Picture 3"/>
          <p:cNvPicPr>
            <a:picLocks noChangeAspect="1"/>
          </p:cNvPicPr>
          <p:nvPr/>
        </p:nvPicPr>
        <p:blipFill>
          <a:blip r:embed="rId3"/>
          <a:stretch>
            <a:fillRect/>
          </a:stretch>
        </p:blipFill>
        <p:spPr>
          <a:xfrm>
            <a:off x="11193517" y="0"/>
            <a:ext cx="998483" cy="998483"/>
          </a:xfrm>
          <a:prstGeom prst="rect">
            <a:avLst/>
          </a:prstGeom>
        </p:spPr>
      </p:pic>
    </p:spTree>
    <p:extLst>
      <p:ext uri="{BB962C8B-B14F-4D97-AF65-F5344CB8AC3E}">
        <p14:creationId xmlns:p14="http://schemas.microsoft.com/office/powerpoint/2010/main" val="4382051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pPr marL="0" indent="0">
              <a:buNone/>
            </a:pPr>
            <a:r>
              <a:rPr lang="en-US" dirty="0" smtClean="0">
                <a:solidFill>
                  <a:schemeClr val="bg1"/>
                </a:solidFill>
              </a:rPr>
              <a:t>India</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304157" y="724849"/>
            <a:ext cx="6239802" cy="5607924"/>
          </a:xfrm>
          <a:prstGeom prst="rect">
            <a:avLst/>
          </a:prstGeom>
        </p:spPr>
      </p:pic>
      <p:pic>
        <p:nvPicPr>
          <p:cNvPr id="5" name="Picture 4"/>
          <p:cNvPicPr>
            <a:picLocks noChangeAspect="1"/>
          </p:cNvPicPr>
          <p:nvPr/>
        </p:nvPicPr>
        <p:blipFill>
          <a:blip r:embed="rId3"/>
          <a:stretch>
            <a:fillRect/>
          </a:stretch>
        </p:blipFill>
        <p:spPr>
          <a:xfrm>
            <a:off x="8215781" y="0"/>
            <a:ext cx="3976219" cy="3528811"/>
          </a:xfrm>
          <a:prstGeom prst="rect">
            <a:avLst/>
          </a:prstGeom>
        </p:spPr>
      </p:pic>
      <p:pic>
        <p:nvPicPr>
          <p:cNvPr id="2" name="Picture 1"/>
          <p:cNvPicPr>
            <a:picLocks noChangeAspect="1"/>
          </p:cNvPicPr>
          <p:nvPr/>
        </p:nvPicPr>
        <p:blipFill>
          <a:blip r:embed="rId4"/>
          <a:stretch>
            <a:fillRect/>
          </a:stretch>
        </p:blipFill>
        <p:spPr>
          <a:xfrm>
            <a:off x="5864503" y="3307460"/>
            <a:ext cx="5489297" cy="3862315"/>
          </a:xfrm>
          <a:prstGeom prst="rect">
            <a:avLst/>
          </a:prstGeom>
        </p:spPr>
      </p:pic>
    </p:spTree>
    <p:extLst>
      <p:ext uri="{BB962C8B-B14F-4D97-AF65-F5344CB8AC3E}">
        <p14:creationId xmlns:p14="http://schemas.microsoft.com/office/powerpoint/2010/main" val="1311072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smtClean="0">
                <a:solidFill>
                  <a:schemeClr val="bg1"/>
                </a:solidFill>
              </a:rPr>
              <a:t>Colombia</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327753" y="494733"/>
            <a:ext cx="6567188" cy="5852279"/>
          </a:xfrm>
          <a:prstGeom prst="rect">
            <a:avLst/>
          </a:prstGeom>
        </p:spPr>
      </p:pic>
      <p:pic>
        <p:nvPicPr>
          <p:cNvPr id="5" name="Picture 4"/>
          <p:cNvPicPr>
            <a:picLocks noChangeAspect="1"/>
          </p:cNvPicPr>
          <p:nvPr/>
        </p:nvPicPr>
        <p:blipFill>
          <a:blip r:embed="rId3"/>
          <a:stretch>
            <a:fillRect/>
          </a:stretch>
        </p:blipFill>
        <p:spPr>
          <a:xfrm>
            <a:off x="8847786" y="0"/>
            <a:ext cx="3344214" cy="3344214"/>
          </a:xfrm>
          <a:prstGeom prst="rect">
            <a:avLst/>
          </a:prstGeom>
        </p:spPr>
      </p:pic>
      <p:pic>
        <p:nvPicPr>
          <p:cNvPr id="2" name="Picture 1"/>
          <p:cNvPicPr>
            <a:picLocks noChangeAspect="1"/>
          </p:cNvPicPr>
          <p:nvPr/>
        </p:nvPicPr>
        <p:blipFill>
          <a:blip r:embed="rId4"/>
          <a:stretch>
            <a:fillRect/>
          </a:stretch>
        </p:blipFill>
        <p:spPr>
          <a:xfrm>
            <a:off x="6073767" y="2733782"/>
            <a:ext cx="6243739" cy="4466865"/>
          </a:xfrm>
          <a:prstGeom prst="rect">
            <a:avLst/>
          </a:prstGeom>
        </p:spPr>
      </p:pic>
    </p:spTree>
    <p:extLst>
      <p:ext uri="{BB962C8B-B14F-4D97-AF65-F5344CB8AC3E}">
        <p14:creationId xmlns:p14="http://schemas.microsoft.com/office/powerpoint/2010/main" val="4190231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6409"/>
            <a:ext cx="10515600" cy="1325563"/>
          </a:xfrm>
        </p:spPr>
        <p:txBody>
          <a:bodyPr/>
          <a:lstStyle/>
          <a:p>
            <a:pPr algn="ctr"/>
            <a:r>
              <a:rPr lang="en-US" dirty="0" smtClean="0">
                <a:solidFill>
                  <a:srgbClr val="FF0000"/>
                </a:solidFill>
              </a:rPr>
              <a:t>Most common types of Terror attacks</a:t>
            </a:r>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7752520" y="2072727"/>
            <a:ext cx="4520674" cy="4520674"/>
          </a:xfrm>
          <a:prstGeom prst="rect">
            <a:avLst/>
          </a:prstGeom>
        </p:spPr>
      </p:pic>
      <p:pic>
        <p:nvPicPr>
          <p:cNvPr id="6" name="Picture 5"/>
          <p:cNvPicPr>
            <a:picLocks noChangeAspect="1"/>
          </p:cNvPicPr>
          <p:nvPr/>
        </p:nvPicPr>
        <p:blipFill>
          <a:blip r:embed="rId3"/>
          <a:stretch>
            <a:fillRect/>
          </a:stretch>
        </p:blipFill>
        <p:spPr>
          <a:xfrm>
            <a:off x="11083158" y="0"/>
            <a:ext cx="1108841" cy="1108841"/>
          </a:xfrm>
          <a:prstGeom prst="rect">
            <a:avLst/>
          </a:prstGeom>
        </p:spPr>
      </p:pic>
      <p:pic>
        <p:nvPicPr>
          <p:cNvPr id="7" name="Picture 6"/>
          <p:cNvPicPr>
            <a:picLocks noChangeAspect="1"/>
          </p:cNvPicPr>
          <p:nvPr/>
        </p:nvPicPr>
        <p:blipFill>
          <a:blip r:embed="rId4"/>
          <a:stretch>
            <a:fillRect/>
          </a:stretch>
        </p:blipFill>
        <p:spPr>
          <a:xfrm>
            <a:off x="8292" y="389965"/>
            <a:ext cx="10004565" cy="6064623"/>
          </a:xfrm>
          <a:prstGeom prst="rect">
            <a:avLst/>
          </a:prstGeom>
        </p:spPr>
      </p:pic>
    </p:spTree>
    <p:extLst>
      <p:ext uri="{BB962C8B-B14F-4D97-AF65-F5344CB8AC3E}">
        <p14:creationId xmlns:p14="http://schemas.microsoft.com/office/powerpoint/2010/main" val="36268100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6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77825"/>
            <a:ext cx="10515600" cy="1325563"/>
          </a:xfrm>
        </p:spPr>
        <p:txBody>
          <a:bodyPr/>
          <a:lstStyle/>
          <a:p>
            <a:pPr algn="ctr"/>
            <a:r>
              <a:rPr lang="en-US" dirty="0" smtClean="0">
                <a:solidFill>
                  <a:schemeClr val="tx1">
                    <a:lumMod val="95000"/>
                    <a:lumOff val="5000"/>
                  </a:schemeClr>
                </a:solidFill>
              </a:rPr>
              <a:t>Most Preferred Weapons of Terror</a:t>
            </a:r>
            <a:endParaRPr lang="en-US" dirty="0">
              <a:solidFill>
                <a:schemeClr val="tx1">
                  <a:lumMod val="95000"/>
                  <a:lumOff val="5000"/>
                </a:schemeClr>
              </a:solidFill>
            </a:endParaRPr>
          </a:p>
        </p:txBody>
      </p:sp>
      <p:pic>
        <p:nvPicPr>
          <p:cNvPr id="5" name="Picture 4"/>
          <p:cNvPicPr>
            <a:picLocks noChangeAspect="1"/>
          </p:cNvPicPr>
          <p:nvPr/>
        </p:nvPicPr>
        <p:blipFill>
          <a:blip r:embed="rId3"/>
          <a:stretch>
            <a:fillRect/>
          </a:stretch>
        </p:blipFill>
        <p:spPr>
          <a:xfrm>
            <a:off x="1480116" y="775573"/>
            <a:ext cx="8774567" cy="8406012"/>
          </a:xfrm>
          <a:prstGeom prst="rect">
            <a:avLst/>
          </a:prstGeom>
        </p:spPr>
      </p:pic>
      <p:pic>
        <p:nvPicPr>
          <p:cNvPr id="4" name="Picture 3"/>
          <p:cNvPicPr>
            <a:picLocks noChangeAspect="1"/>
          </p:cNvPicPr>
          <p:nvPr/>
        </p:nvPicPr>
        <p:blipFill>
          <a:blip r:embed="rId4"/>
          <a:stretch>
            <a:fillRect/>
          </a:stretch>
        </p:blipFill>
        <p:spPr>
          <a:xfrm>
            <a:off x="11082432" y="0"/>
            <a:ext cx="1109568" cy="1109568"/>
          </a:xfrm>
          <a:prstGeom prst="rect">
            <a:avLst/>
          </a:prstGeom>
        </p:spPr>
      </p:pic>
    </p:spTree>
    <p:extLst>
      <p:ext uri="{BB962C8B-B14F-4D97-AF65-F5344CB8AC3E}">
        <p14:creationId xmlns:p14="http://schemas.microsoft.com/office/powerpoint/2010/main" val="3332426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82575"/>
            <a:ext cx="10515600" cy="1325563"/>
          </a:xfrm>
        </p:spPr>
        <p:txBody>
          <a:bodyPr/>
          <a:lstStyle/>
          <a:p>
            <a:pPr algn="ctr"/>
            <a:r>
              <a:rPr lang="en-US" dirty="0" smtClean="0">
                <a:solidFill>
                  <a:srgbClr val="FF0000"/>
                </a:solidFill>
              </a:rPr>
              <a:t>Most Notorious Terrorist Groups</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179408" y="881623"/>
            <a:ext cx="8763114" cy="5976377"/>
          </a:xfrm>
          <a:prstGeom prst="rect">
            <a:avLst/>
          </a:prstGeom>
        </p:spPr>
      </p:pic>
      <p:pic>
        <p:nvPicPr>
          <p:cNvPr id="6" name="Picture 5"/>
          <p:cNvPicPr>
            <a:picLocks noChangeAspect="1"/>
          </p:cNvPicPr>
          <p:nvPr/>
        </p:nvPicPr>
        <p:blipFill>
          <a:blip r:embed="rId3"/>
          <a:stretch>
            <a:fillRect/>
          </a:stretch>
        </p:blipFill>
        <p:spPr>
          <a:xfrm>
            <a:off x="11082432" y="0"/>
            <a:ext cx="1109568" cy="1109568"/>
          </a:xfrm>
          <a:prstGeom prst="rect">
            <a:avLst/>
          </a:prstGeom>
        </p:spPr>
      </p:pic>
      <p:pic>
        <p:nvPicPr>
          <p:cNvPr id="7" name="Picture 6"/>
          <p:cNvPicPr>
            <a:picLocks noChangeAspect="1"/>
          </p:cNvPicPr>
          <p:nvPr/>
        </p:nvPicPr>
        <p:blipFill>
          <a:blip r:embed="rId4"/>
          <a:stretch>
            <a:fillRect/>
          </a:stretch>
        </p:blipFill>
        <p:spPr>
          <a:xfrm>
            <a:off x="8485053" y="2207186"/>
            <a:ext cx="3706947" cy="2776632"/>
          </a:xfrm>
          <a:prstGeom prst="rect">
            <a:avLst/>
          </a:prstGeom>
        </p:spPr>
      </p:pic>
    </p:spTree>
    <p:extLst>
      <p:ext uri="{BB962C8B-B14F-4D97-AF65-F5344CB8AC3E}">
        <p14:creationId xmlns:p14="http://schemas.microsoft.com/office/powerpoint/2010/main" val="32652533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smtClean="0">
                <a:solidFill>
                  <a:schemeClr val="bg1"/>
                </a:solidFill>
              </a:rPr>
              <a:t>Taliban</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255494" y="1507153"/>
            <a:ext cx="6550574" cy="4610277"/>
          </a:xfrm>
          <a:prstGeom prst="rect">
            <a:avLst/>
          </a:prstGeom>
        </p:spPr>
      </p:pic>
      <p:pic>
        <p:nvPicPr>
          <p:cNvPr id="5" name="Picture 4"/>
          <p:cNvPicPr>
            <a:picLocks noChangeAspect="1"/>
          </p:cNvPicPr>
          <p:nvPr/>
        </p:nvPicPr>
        <p:blipFill>
          <a:blip r:embed="rId3"/>
          <a:stretch>
            <a:fillRect/>
          </a:stretch>
        </p:blipFill>
        <p:spPr>
          <a:xfrm>
            <a:off x="6205978" y="1624259"/>
            <a:ext cx="6152760" cy="5233741"/>
          </a:xfrm>
          <a:prstGeom prst="rect">
            <a:avLst/>
          </a:prstGeom>
        </p:spPr>
      </p:pic>
      <p:pic>
        <p:nvPicPr>
          <p:cNvPr id="2" name="Picture 1"/>
          <p:cNvPicPr>
            <a:picLocks noChangeAspect="1"/>
          </p:cNvPicPr>
          <p:nvPr/>
        </p:nvPicPr>
        <p:blipFill>
          <a:blip r:embed="rId4"/>
          <a:stretch>
            <a:fillRect/>
          </a:stretch>
        </p:blipFill>
        <p:spPr>
          <a:xfrm>
            <a:off x="11082432" y="0"/>
            <a:ext cx="1109568" cy="1109568"/>
          </a:xfrm>
          <a:prstGeom prst="rect">
            <a:avLst/>
          </a:prstGeom>
        </p:spPr>
      </p:pic>
    </p:spTree>
    <p:extLst>
      <p:ext uri="{BB962C8B-B14F-4D97-AF65-F5344CB8AC3E}">
        <p14:creationId xmlns:p14="http://schemas.microsoft.com/office/powerpoint/2010/main" val="13568431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smtClean="0">
                <a:solidFill>
                  <a:schemeClr val="bg1"/>
                </a:solidFill>
              </a:rPr>
              <a:t>Islamic State of Iraq and Levant(ISIL)</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292992" y="731089"/>
            <a:ext cx="6168440" cy="5252852"/>
          </a:xfrm>
          <a:prstGeom prst="rect">
            <a:avLst/>
          </a:prstGeom>
        </p:spPr>
      </p:pic>
      <p:pic>
        <p:nvPicPr>
          <p:cNvPr id="5" name="Picture 4"/>
          <p:cNvPicPr>
            <a:picLocks noChangeAspect="1"/>
          </p:cNvPicPr>
          <p:nvPr/>
        </p:nvPicPr>
        <p:blipFill>
          <a:blip r:embed="rId3"/>
          <a:stretch>
            <a:fillRect/>
          </a:stretch>
        </p:blipFill>
        <p:spPr>
          <a:xfrm>
            <a:off x="5875448" y="731089"/>
            <a:ext cx="6374849" cy="6423265"/>
          </a:xfrm>
          <a:prstGeom prst="rect">
            <a:avLst/>
          </a:prstGeom>
        </p:spPr>
      </p:pic>
      <p:pic>
        <p:nvPicPr>
          <p:cNvPr id="2" name="Picture 1"/>
          <p:cNvPicPr>
            <a:picLocks noChangeAspect="1"/>
          </p:cNvPicPr>
          <p:nvPr/>
        </p:nvPicPr>
        <p:blipFill>
          <a:blip r:embed="rId4"/>
          <a:stretch>
            <a:fillRect/>
          </a:stretch>
        </p:blipFill>
        <p:spPr>
          <a:xfrm>
            <a:off x="11082432" y="0"/>
            <a:ext cx="1109568" cy="1109568"/>
          </a:xfrm>
          <a:prstGeom prst="rect">
            <a:avLst/>
          </a:prstGeom>
        </p:spPr>
      </p:pic>
    </p:spTree>
    <p:extLst>
      <p:ext uri="{BB962C8B-B14F-4D97-AF65-F5344CB8AC3E}">
        <p14:creationId xmlns:p14="http://schemas.microsoft.com/office/powerpoint/2010/main" val="42313488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smtClean="0">
                <a:solidFill>
                  <a:schemeClr val="bg1"/>
                </a:solidFill>
              </a:rPr>
              <a:t>Al-</a:t>
            </a:r>
            <a:r>
              <a:rPr lang="en-US" dirty="0" err="1" smtClean="0">
                <a:solidFill>
                  <a:schemeClr val="bg1"/>
                </a:solidFill>
              </a:rPr>
              <a:t>Shabaab</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363845" y="1290918"/>
            <a:ext cx="6378695" cy="4558553"/>
          </a:xfrm>
          <a:prstGeom prst="rect">
            <a:avLst/>
          </a:prstGeom>
        </p:spPr>
      </p:pic>
      <p:pic>
        <p:nvPicPr>
          <p:cNvPr id="5" name="Picture 4"/>
          <p:cNvPicPr>
            <a:picLocks noChangeAspect="1"/>
          </p:cNvPicPr>
          <p:nvPr/>
        </p:nvPicPr>
        <p:blipFill>
          <a:blip r:embed="rId3"/>
          <a:stretch>
            <a:fillRect/>
          </a:stretch>
        </p:blipFill>
        <p:spPr>
          <a:xfrm>
            <a:off x="5849471" y="1290918"/>
            <a:ext cx="6589757" cy="5205074"/>
          </a:xfrm>
          <a:prstGeom prst="rect">
            <a:avLst/>
          </a:prstGeom>
        </p:spPr>
      </p:pic>
      <p:pic>
        <p:nvPicPr>
          <p:cNvPr id="2" name="Picture 1"/>
          <p:cNvPicPr>
            <a:picLocks noChangeAspect="1"/>
          </p:cNvPicPr>
          <p:nvPr/>
        </p:nvPicPr>
        <p:blipFill>
          <a:blip r:embed="rId4"/>
          <a:stretch>
            <a:fillRect/>
          </a:stretch>
        </p:blipFill>
        <p:spPr>
          <a:xfrm>
            <a:off x="11082432" y="0"/>
            <a:ext cx="1109568" cy="1109568"/>
          </a:xfrm>
          <a:prstGeom prst="rect">
            <a:avLst/>
          </a:prstGeom>
        </p:spPr>
      </p:pic>
    </p:spTree>
    <p:extLst>
      <p:ext uri="{BB962C8B-B14F-4D97-AF65-F5344CB8AC3E}">
        <p14:creationId xmlns:p14="http://schemas.microsoft.com/office/powerpoint/2010/main" val="1037376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515600" cy="4351338"/>
          </a:xfrm>
        </p:spPr>
        <p:txBody>
          <a:bodyPr/>
          <a:lstStyle/>
          <a:p>
            <a:r>
              <a:rPr lang="en-US" dirty="0" err="1">
                <a:solidFill>
                  <a:schemeClr val="bg1"/>
                </a:solidFill>
              </a:rPr>
              <a:t>Boko</a:t>
            </a:r>
            <a:r>
              <a:rPr lang="en-US" dirty="0">
                <a:solidFill>
                  <a:schemeClr val="bg1"/>
                </a:solidFill>
              </a:rPr>
              <a:t> Haram</a:t>
            </a:r>
          </a:p>
          <a:p>
            <a:endParaRPr lang="en-US" dirty="0"/>
          </a:p>
        </p:txBody>
      </p:sp>
      <p:pic>
        <p:nvPicPr>
          <p:cNvPr id="4" name="Picture 3"/>
          <p:cNvPicPr>
            <a:picLocks noChangeAspect="1"/>
          </p:cNvPicPr>
          <p:nvPr/>
        </p:nvPicPr>
        <p:blipFill>
          <a:blip r:embed="rId2"/>
          <a:stretch>
            <a:fillRect/>
          </a:stretch>
        </p:blipFill>
        <p:spPr>
          <a:xfrm>
            <a:off x="-297043" y="1766092"/>
            <a:ext cx="6545606" cy="4677838"/>
          </a:xfrm>
          <a:prstGeom prst="rect">
            <a:avLst/>
          </a:prstGeom>
        </p:spPr>
      </p:pic>
      <p:pic>
        <p:nvPicPr>
          <p:cNvPr id="5" name="Picture 4"/>
          <p:cNvPicPr>
            <a:picLocks noChangeAspect="1"/>
          </p:cNvPicPr>
          <p:nvPr/>
        </p:nvPicPr>
        <p:blipFill>
          <a:blip r:embed="rId3"/>
          <a:stretch>
            <a:fillRect/>
          </a:stretch>
        </p:blipFill>
        <p:spPr>
          <a:xfrm>
            <a:off x="6248563" y="1766092"/>
            <a:ext cx="6186131" cy="5199483"/>
          </a:xfrm>
          <a:prstGeom prst="rect">
            <a:avLst/>
          </a:prstGeom>
        </p:spPr>
      </p:pic>
      <p:pic>
        <p:nvPicPr>
          <p:cNvPr id="2" name="Picture 1"/>
          <p:cNvPicPr>
            <a:picLocks noChangeAspect="1"/>
          </p:cNvPicPr>
          <p:nvPr/>
        </p:nvPicPr>
        <p:blipFill>
          <a:blip r:embed="rId4"/>
          <a:stretch>
            <a:fillRect/>
          </a:stretch>
        </p:blipFill>
        <p:spPr>
          <a:xfrm>
            <a:off x="11082432" y="0"/>
            <a:ext cx="1109568" cy="1109568"/>
          </a:xfrm>
          <a:prstGeom prst="rect">
            <a:avLst/>
          </a:prstGeom>
        </p:spPr>
      </p:pic>
    </p:spTree>
    <p:extLst>
      <p:ext uri="{BB962C8B-B14F-4D97-AF65-F5344CB8AC3E}">
        <p14:creationId xmlns:p14="http://schemas.microsoft.com/office/powerpoint/2010/main" val="32209888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28576"/>
            <a:ext cx="10515600" cy="1325563"/>
          </a:xfrm>
        </p:spPr>
        <p:txBody>
          <a:bodyPr/>
          <a:lstStyle/>
          <a:p>
            <a:pPr algn="ctr"/>
            <a:r>
              <a:rPr lang="en-US" dirty="0" smtClean="0">
                <a:solidFill>
                  <a:srgbClr val="FF0000"/>
                </a:solidFill>
              </a:rPr>
              <a:t>Most Vulnerable Targets of Terror Attacks</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70706" y="604098"/>
            <a:ext cx="7633824" cy="6381683"/>
          </a:xfrm>
          <a:prstGeom prst="rect">
            <a:avLst/>
          </a:prstGeom>
        </p:spPr>
      </p:pic>
      <p:pic>
        <p:nvPicPr>
          <p:cNvPr id="5" name="Picture 4"/>
          <p:cNvPicPr>
            <a:picLocks noChangeAspect="1"/>
          </p:cNvPicPr>
          <p:nvPr/>
        </p:nvPicPr>
        <p:blipFill>
          <a:blip r:embed="rId3"/>
          <a:stretch>
            <a:fillRect/>
          </a:stretch>
        </p:blipFill>
        <p:spPr>
          <a:xfrm>
            <a:off x="11098924" y="0"/>
            <a:ext cx="1093076" cy="1093076"/>
          </a:xfrm>
          <a:prstGeom prst="rect">
            <a:avLst/>
          </a:prstGeom>
        </p:spPr>
      </p:pic>
      <p:pic>
        <p:nvPicPr>
          <p:cNvPr id="6" name="Picture 5"/>
          <p:cNvPicPr>
            <a:picLocks noChangeAspect="1"/>
          </p:cNvPicPr>
          <p:nvPr/>
        </p:nvPicPr>
        <p:blipFill>
          <a:blip r:embed="rId4"/>
          <a:stretch>
            <a:fillRect/>
          </a:stretch>
        </p:blipFill>
        <p:spPr>
          <a:xfrm>
            <a:off x="7352197" y="2025750"/>
            <a:ext cx="4987721" cy="2793124"/>
          </a:xfrm>
          <a:prstGeom prst="rect">
            <a:avLst/>
          </a:prstGeom>
        </p:spPr>
      </p:pic>
    </p:spTree>
    <p:extLst>
      <p:ext uri="{BB962C8B-B14F-4D97-AF65-F5344CB8AC3E}">
        <p14:creationId xmlns:p14="http://schemas.microsoft.com/office/powerpoint/2010/main" val="1441879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FF0000"/>
                </a:solidFill>
              </a:rPr>
              <a:t>Data Pipeline</a:t>
            </a:r>
            <a:endParaRPr lang="en-US" sz="4800" b="1" dirty="0">
              <a:solidFill>
                <a:srgbClr val="FF0000"/>
              </a:solidFill>
            </a:endParaRPr>
          </a:p>
        </p:txBody>
      </p:sp>
      <p:sp>
        <p:nvSpPr>
          <p:cNvPr id="3" name="Content Placeholder 2"/>
          <p:cNvSpPr>
            <a:spLocks noGrp="1"/>
          </p:cNvSpPr>
          <p:nvPr>
            <p:ph idx="1"/>
          </p:nvPr>
        </p:nvSpPr>
        <p:spPr>
          <a:xfrm>
            <a:off x="813515" y="2946088"/>
            <a:ext cx="10515600" cy="4351338"/>
          </a:xfrm>
        </p:spPr>
        <p:txBody>
          <a:bodyPr/>
          <a:lstStyle/>
          <a:p>
            <a:r>
              <a:rPr lang="en-US" i="1" u="sng" dirty="0" smtClean="0"/>
              <a:t>Data Processing-1: </a:t>
            </a:r>
            <a:r>
              <a:rPr lang="en-US" sz="2400" dirty="0" smtClean="0"/>
              <a:t>There were many columns with null values that has to be removed, total </a:t>
            </a:r>
            <a:r>
              <a:rPr lang="en-US" sz="2400" dirty="0" smtClean="0"/>
              <a:t>15</a:t>
            </a:r>
            <a:r>
              <a:rPr lang="en-US" sz="2400" dirty="0" smtClean="0"/>
              <a:t> </a:t>
            </a:r>
            <a:r>
              <a:rPr lang="en-US" sz="2400" dirty="0" smtClean="0"/>
              <a:t>columns has more than 90% of it’s values as null values.</a:t>
            </a:r>
          </a:p>
          <a:p>
            <a:r>
              <a:rPr lang="en-US" i="1" u="sng" dirty="0" smtClean="0"/>
              <a:t>Data Processing-2</a:t>
            </a:r>
            <a:r>
              <a:rPr lang="en-US" sz="2400" dirty="0" smtClean="0"/>
              <a:t>:  We had to manually go through the data set in order to get a rough idea of what all </a:t>
            </a:r>
            <a:r>
              <a:rPr lang="en-US" sz="2400" dirty="0" err="1" smtClean="0"/>
              <a:t>informations</a:t>
            </a:r>
            <a:r>
              <a:rPr lang="en-US" sz="2400" dirty="0" smtClean="0"/>
              <a:t> can be extracted from this dataset.</a:t>
            </a:r>
          </a:p>
          <a:p>
            <a:r>
              <a:rPr lang="en-US" i="1" u="sng" dirty="0" smtClean="0"/>
              <a:t>EDA: </a:t>
            </a:r>
            <a:r>
              <a:rPr lang="en-US" sz="2400" dirty="0" smtClean="0"/>
              <a:t>In this part, we carried out the Exploratory Data Analysis on the Dataset obtained after processing the data received after completing above mentioned processes. </a:t>
            </a:r>
          </a:p>
          <a:p>
            <a:r>
              <a:rPr lang="en-US" i="1" u="sng" dirty="0" smtClean="0"/>
              <a:t>Conclusion: </a:t>
            </a:r>
            <a:r>
              <a:rPr lang="en-US" sz="2400" dirty="0" smtClean="0"/>
              <a:t>Finally, on the basis of the information extracted from the EDA, we obtain the summary of our Analysis.</a:t>
            </a:r>
            <a:endParaRPr lang="en-US" sz="2400" dirty="0"/>
          </a:p>
        </p:txBody>
      </p:sp>
      <p:pic>
        <p:nvPicPr>
          <p:cNvPr id="4" name="Picture 3"/>
          <p:cNvPicPr>
            <a:picLocks noChangeAspect="1"/>
          </p:cNvPicPr>
          <p:nvPr/>
        </p:nvPicPr>
        <p:blipFill>
          <a:blip r:embed="rId2"/>
          <a:stretch>
            <a:fillRect/>
          </a:stretch>
        </p:blipFill>
        <p:spPr>
          <a:xfrm>
            <a:off x="11098924" y="0"/>
            <a:ext cx="1093076" cy="1093076"/>
          </a:xfrm>
          <a:prstGeom prst="rect">
            <a:avLst/>
          </a:prstGeom>
        </p:spPr>
      </p:pic>
    </p:spTree>
    <p:extLst>
      <p:ext uri="{BB962C8B-B14F-4D97-AF65-F5344CB8AC3E}">
        <p14:creationId xmlns:p14="http://schemas.microsoft.com/office/powerpoint/2010/main" val="9509584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38933"/>
            <a:ext cx="10515600" cy="1325563"/>
          </a:xfrm>
        </p:spPr>
        <p:txBody>
          <a:bodyPr/>
          <a:lstStyle/>
          <a:p>
            <a:r>
              <a:rPr lang="en-US" dirty="0" smtClean="0">
                <a:solidFill>
                  <a:srgbClr val="FF0000"/>
                </a:solidFill>
              </a:rPr>
              <a:t>Year wise analysis of Casualties of Terrorism</a:t>
            </a:r>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1072648" y="0"/>
            <a:ext cx="1119352" cy="1119352"/>
          </a:xfrm>
          <a:prstGeom prst="rect">
            <a:avLst/>
          </a:prstGeom>
        </p:spPr>
      </p:pic>
      <p:sp>
        <p:nvSpPr>
          <p:cNvPr id="3" name="Rectangle 2"/>
          <p:cNvSpPr/>
          <p:nvPr/>
        </p:nvSpPr>
        <p:spPr>
          <a:xfrm>
            <a:off x="653142" y="4758931"/>
            <a:ext cx="10885715" cy="1169551"/>
          </a:xfrm>
          <a:prstGeom prst="rect">
            <a:avLst/>
          </a:prstGeom>
        </p:spPr>
        <p:txBody>
          <a:bodyPr wrap="square">
            <a:spAutoFit/>
          </a:bodyPr>
          <a:lstStyle/>
          <a:p>
            <a:pPr marL="457200" lvl="0" indent="-317500">
              <a:buClr>
                <a:srgbClr val="000000"/>
              </a:buClr>
              <a:buSzPts val="1400"/>
              <a:buFont typeface="Arial"/>
              <a:buChar char="●"/>
            </a:pPr>
            <a:r>
              <a:rPr lang="en-US" sz="1600" dirty="0">
                <a:solidFill>
                  <a:srgbClr val="000000"/>
                </a:solidFill>
                <a:latin typeface="Arial"/>
                <a:ea typeface="Arial"/>
                <a:cs typeface="Arial"/>
                <a:sym typeface="Arial"/>
              </a:rPr>
              <a:t>The </a:t>
            </a:r>
            <a:r>
              <a:rPr lang="en-US" sz="1600" dirty="0" smtClean="0">
                <a:solidFill>
                  <a:srgbClr val="000000"/>
                </a:solidFill>
                <a:latin typeface="Arial"/>
                <a:ea typeface="Arial"/>
                <a:cs typeface="Arial"/>
                <a:sym typeface="Arial"/>
              </a:rPr>
              <a:t>above </a:t>
            </a:r>
            <a:r>
              <a:rPr lang="en-US" sz="1600" dirty="0">
                <a:solidFill>
                  <a:srgbClr val="000000"/>
                </a:solidFill>
                <a:latin typeface="Arial"/>
                <a:ea typeface="Arial"/>
                <a:cs typeface="Arial"/>
                <a:sym typeface="Arial"/>
              </a:rPr>
              <a:t>bar chart gives us the understanding about people killed due to terror attacks</a:t>
            </a:r>
          </a:p>
          <a:p>
            <a:pPr marL="457200" lvl="0" indent="-317500">
              <a:buClr>
                <a:srgbClr val="000000"/>
              </a:buClr>
              <a:buSzPts val="1400"/>
              <a:buFont typeface="Arial"/>
              <a:buChar char="●"/>
            </a:pPr>
            <a:r>
              <a:rPr lang="en-US" sz="1600" dirty="0">
                <a:solidFill>
                  <a:srgbClr val="000000"/>
                </a:solidFill>
                <a:latin typeface="Arial"/>
                <a:ea typeface="Arial"/>
                <a:cs typeface="Arial"/>
                <a:sym typeface="Arial"/>
              </a:rPr>
              <a:t>total people killed is </a:t>
            </a:r>
            <a:r>
              <a:rPr lang="en-US" dirty="0" smtClean="0">
                <a:highlight>
                  <a:srgbClr val="FFFFFF"/>
                </a:highlight>
                <a:ea typeface="Calibri"/>
                <a:cs typeface="Calibri"/>
                <a:sym typeface="Calibri"/>
              </a:rPr>
              <a:t>4,11,868</a:t>
            </a:r>
            <a:endParaRPr lang="en-US" dirty="0">
              <a:highlight>
                <a:srgbClr val="FFFFFF"/>
              </a:highlight>
              <a:ea typeface="Calibri"/>
              <a:cs typeface="Calibri"/>
              <a:sym typeface="Calibri"/>
            </a:endParaRPr>
          </a:p>
          <a:p>
            <a:pPr marL="457200" lvl="0" indent="-320675">
              <a:buClr>
                <a:schemeClr val="accent2"/>
              </a:buClr>
              <a:buSzPts val="1450"/>
              <a:buFont typeface="Calibri"/>
              <a:buChar char="●"/>
            </a:pPr>
            <a:r>
              <a:rPr lang="en-US" dirty="0">
                <a:highlight>
                  <a:srgbClr val="FFFFFF"/>
                </a:highlight>
                <a:ea typeface="Calibri"/>
                <a:cs typeface="Calibri"/>
                <a:sym typeface="Calibri"/>
              </a:rPr>
              <a:t>The lowest in the year </a:t>
            </a:r>
            <a:r>
              <a:rPr lang="en-US" b="1" dirty="0">
                <a:highlight>
                  <a:srgbClr val="FFFFFF"/>
                </a:highlight>
                <a:ea typeface="Calibri"/>
                <a:cs typeface="Calibri"/>
                <a:sym typeface="Calibri"/>
              </a:rPr>
              <a:t>1971 </a:t>
            </a:r>
            <a:r>
              <a:rPr lang="en-US" dirty="0">
                <a:highlight>
                  <a:srgbClr val="FFFFFF"/>
                </a:highlight>
                <a:ea typeface="Calibri"/>
                <a:cs typeface="Calibri"/>
                <a:sym typeface="Calibri"/>
              </a:rPr>
              <a:t>is </a:t>
            </a:r>
            <a:r>
              <a:rPr lang="en-US" b="1" dirty="0">
                <a:highlight>
                  <a:srgbClr val="FFFFFF"/>
                </a:highlight>
                <a:ea typeface="Calibri"/>
                <a:cs typeface="Calibri"/>
                <a:sym typeface="Calibri"/>
              </a:rPr>
              <a:t>171 </a:t>
            </a:r>
            <a:r>
              <a:rPr lang="en-US" dirty="0">
                <a:highlight>
                  <a:srgbClr val="FFFFFF"/>
                </a:highlight>
                <a:ea typeface="Calibri"/>
                <a:cs typeface="Calibri"/>
                <a:sym typeface="Calibri"/>
              </a:rPr>
              <a:t>and highest in in the year </a:t>
            </a:r>
            <a:r>
              <a:rPr lang="en-US" b="1" dirty="0">
                <a:highlight>
                  <a:srgbClr val="FFFFFF"/>
                </a:highlight>
                <a:ea typeface="Calibri"/>
                <a:cs typeface="Calibri"/>
                <a:sym typeface="Calibri"/>
              </a:rPr>
              <a:t>2014 </a:t>
            </a:r>
            <a:r>
              <a:rPr lang="en-US" dirty="0">
                <a:highlight>
                  <a:srgbClr val="FFFFFF"/>
                </a:highlight>
                <a:ea typeface="Calibri"/>
                <a:cs typeface="Calibri"/>
                <a:sym typeface="Calibri"/>
              </a:rPr>
              <a:t>is </a:t>
            </a:r>
            <a:r>
              <a:rPr lang="en-US" b="1" dirty="0">
                <a:highlight>
                  <a:srgbClr val="FFFFFF"/>
                </a:highlight>
                <a:ea typeface="Calibri"/>
                <a:cs typeface="Calibri"/>
                <a:sym typeface="Calibri"/>
              </a:rPr>
              <a:t>44,490 </a:t>
            </a:r>
            <a:r>
              <a:rPr lang="en-US" dirty="0">
                <a:highlight>
                  <a:srgbClr val="FFFFFF"/>
                </a:highlight>
                <a:ea typeface="Calibri"/>
                <a:cs typeface="Calibri"/>
                <a:sym typeface="Calibri"/>
              </a:rPr>
              <a:t>which is so </a:t>
            </a:r>
            <a:r>
              <a:rPr lang="en-US" dirty="0" smtClean="0">
                <a:highlight>
                  <a:srgbClr val="FFFFFF"/>
                </a:highlight>
                <a:ea typeface="Calibri"/>
                <a:cs typeface="Calibri"/>
                <a:sym typeface="Calibri"/>
              </a:rPr>
              <a:t>sad.</a:t>
            </a:r>
            <a:endParaRPr lang="en-US" dirty="0">
              <a:highlight>
                <a:srgbClr val="FFFFFF"/>
              </a:highlight>
              <a:ea typeface="Calibri"/>
              <a:cs typeface="Calibri"/>
              <a:sym typeface="Calibri"/>
            </a:endParaRPr>
          </a:p>
          <a:p>
            <a:pPr marL="457200" lvl="0" indent="-320675">
              <a:buClr>
                <a:schemeClr val="accent2"/>
              </a:buClr>
              <a:buSzPts val="1450"/>
              <a:buFont typeface="Calibri"/>
              <a:buChar char="●"/>
            </a:pPr>
            <a:r>
              <a:rPr lang="en-US" dirty="0">
                <a:highlight>
                  <a:srgbClr val="FFFFFF"/>
                </a:highlight>
                <a:ea typeface="Calibri"/>
                <a:cs typeface="Calibri"/>
                <a:sym typeface="Calibri"/>
              </a:rPr>
              <a:t>The data gives us idea on the reduction of numbers from 2014 to 2017 gradually.</a:t>
            </a:r>
          </a:p>
        </p:txBody>
      </p:sp>
      <p:pic>
        <p:nvPicPr>
          <p:cNvPr id="7" name="Picture 6"/>
          <p:cNvPicPr>
            <a:picLocks noChangeAspect="1"/>
          </p:cNvPicPr>
          <p:nvPr/>
        </p:nvPicPr>
        <p:blipFill>
          <a:blip r:embed="rId3"/>
          <a:stretch>
            <a:fillRect/>
          </a:stretch>
        </p:blipFill>
        <p:spPr>
          <a:xfrm>
            <a:off x="653142" y="877223"/>
            <a:ext cx="10001526" cy="3735103"/>
          </a:xfrm>
          <a:prstGeom prst="rect">
            <a:avLst/>
          </a:prstGeom>
        </p:spPr>
      </p:pic>
    </p:spTree>
    <p:extLst>
      <p:ext uri="{BB962C8B-B14F-4D97-AF65-F5344CB8AC3E}">
        <p14:creationId xmlns:p14="http://schemas.microsoft.com/office/powerpoint/2010/main" val="37437225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943" y="0"/>
            <a:ext cx="10515600" cy="1325563"/>
          </a:xfrm>
        </p:spPr>
        <p:txBody>
          <a:bodyPr>
            <a:normAutofit/>
          </a:bodyPr>
          <a:lstStyle/>
          <a:p>
            <a:r>
              <a:rPr lang="en-US" sz="2800" dirty="0" smtClean="0">
                <a:solidFill>
                  <a:srgbClr val="FF0000"/>
                </a:solidFill>
              </a:rPr>
              <a:t>Wounded in Terror Attacks</a:t>
            </a:r>
            <a:endParaRPr lang="en-US" sz="2800" dirty="0">
              <a:solidFill>
                <a:srgbClr val="FF0000"/>
              </a:solidFill>
            </a:endParaRPr>
          </a:p>
        </p:txBody>
      </p:sp>
      <p:sp>
        <p:nvSpPr>
          <p:cNvPr id="5" name="Rectangle 4"/>
          <p:cNvSpPr/>
          <p:nvPr/>
        </p:nvSpPr>
        <p:spPr>
          <a:xfrm>
            <a:off x="375468" y="1325563"/>
            <a:ext cx="9799046" cy="1200329"/>
          </a:xfrm>
          <a:prstGeom prst="rect">
            <a:avLst/>
          </a:prstGeom>
        </p:spPr>
        <p:txBody>
          <a:bodyPr wrap="square">
            <a:spAutoFit/>
          </a:bodyPr>
          <a:lstStyle/>
          <a:p>
            <a:pPr marL="457200" lvl="0" indent="-330200">
              <a:buClr>
                <a:srgbClr val="000000"/>
              </a:buClr>
              <a:buSzPts val="1600"/>
              <a:buFont typeface="Calibri"/>
              <a:buChar char="●"/>
            </a:pPr>
            <a:r>
              <a:rPr lang="en-US" dirty="0">
                <a:solidFill>
                  <a:srgbClr val="000000"/>
                </a:solidFill>
                <a:ea typeface="Calibri"/>
                <a:cs typeface="Calibri"/>
                <a:sym typeface="Calibri"/>
              </a:rPr>
              <a:t>The </a:t>
            </a:r>
            <a:r>
              <a:rPr lang="en-US" dirty="0" smtClean="0">
                <a:solidFill>
                  <a:srgbClr val="000000"/>
                </a:solidFill>
                <a:ea typeface="Calibri"/>
                <a:cs typeface="Calibri"/>
                <a:sym typeface="Calibri"/>
              </a:rPr>
              <a:t>below </a:t>
            </a:r>
            <a:r>
              <a:rPr lang="en-US" dirty="0">
                <a:solidFill>
                  <a:srgbClr val="000000"/>
                </a:solidFill>
                <a:ea typeface="Calibri"/>
                <a:cs typeface="Calibri"/>
                <a:sym typeface="Calibri"/>
              </a:rPr>
              <a:t>visualization will give us better idea about no of people injured with terrorism.</a:t>
            </a:r>
          </a:p>
          <a:p>
            <a:pPr marL="457200" lvl="0" indent="-330200">
              <a:buClr>
                <a:srgbClr val="000000"/>
              </a:buClr>
              <a:buSzPts val="1600"/>
              <a:buFont typeface="Calibri"/>
              <a:buChar char="●"/>
            </a:pPr>
            <a:r>
              <a:rPr lang="en-US" dirty="0">
                <a:solidFill>
                  <a:srgbClr val="000000"/>
                </a:solidFill>
                <a:ea typeface="Calibri"/>
                <a:cs typeface="Calibri"/>
                <a:sym typeface="Calibri"/>
              </a:rPr>
              <a:t>The </a:t>
            </a:r>
            <a:r>
              <a:rPr lang="en-US" dirty="0" smtClean="0">
                <a:solidFill>
                  <a:srgbClr val="000000"/>
                </a:solidFill>
                <a:ea typeface="Calibri"/>
                <a:cs typeface="Calibri"/>
                <a:sym typeface="Calibri"/>
              </a:rPr>
              <a:t>lowest </a:t>
            </a:r>
            <a:r>
              <a:rPr lang="en-US" dirty="0">
                <a:solidFill>
                  <a:srgbClr val="000000"/>
                </a:solidFill>
                <a:ea typeface="Calibri"/>
                <a:cs typeface="Calibri"/>
                <a:sym typeface="Calibri"/>
              </a:rPr>
              <a:t>is in the year 1971 : </a:t>
            </a:r>
            <a:r>
              <a:rPr lang="en-US" b="1" dirty="0">
                <a:solidFill>
                  <a:srgbClr val="000000"/>
                </a:solidFill>
                <a:ea typeface="Calibri"/>
                <a:cs typeface="Calibri"/>
                <a:sym typeface="Calibri"/>
              </a:rPr>
              <a:t>82 , </a:t>
            </a:r>
            <a:r>
              <a:rPr lang="en-US" dirty="0">
                <a:solidFill>
                  <a:srgbClr val="000000"/>
                </a:solidFill>
                <a:ea typeface="Calibri"/>
                <a:cs typeface="Calibri"/>
                <a:sym typeface="Calibri"/>
              </a:rPr>
              <a:t> the highest in in the year 2015: </a:t>
            </a:r>
            <a:r>
              <a:rPr lang="en-US" b="1" dirty="0">
                <a:solidFill>
                  <a:srgbClr val="000000"/>
                </a:solidFill>
                <a:ea typeface="Calibri"/>
                <a:cs typeface="Calibri"/>
                <a:sym typeface="Calibri"/>
              </a:rPr>
              <a:t>44043</a:t>
            </a:r>
          </a:p>
          <a:p>
            <a:pPr marL="457200" lvl="0" indent="-330200">
              <a:buClr>
                <a:srgbClr val="000000"/>
              </a:buClr>
              <a:buSzPts val="1600"/>
              <a:buFont typeface="Calibri"/>
              <a:buChar char="●"/>
            </a:pPr>
            <a:r>
              <a:rPr lang="en-US" dirty="0">
                <a:solidFill>
                  <a:srgbClr val="000000"/>
                </a:solidFill>
                <a:ea typeface="Calibri"/>
                <a:cs typeface="Calibri"/>
                <a:sym typeface="Calibri"/>
              </a:rPr>
              <a:t>The total number of people injured till 2017 is: </a:t>
            </a:r>
            <a:r>
              <a:rPr lang="en-US" b="1" dirty="0">
                <a:solidFill>
                  <a:srgbClr val="000000"/>
                </a:solidFill>
                <a:ea typeface="Calibri"/>
                <a:cs typeface="Calibri"/>
                <a:sym typeface="Calibri"/>
              </a:rPr>
              <a:t>5,23,869</a:t>
            </a:r>
          </a:p>
          <a:p>
            <a:pPr marL="457200" lvl="0" indent="-330200">
              <a:buClr>
                <a:srgbClr val="000000"/>
              </a:buClr>
              <a:buSzPts val="1600"/>
              <a:buFont typeface="Calibri"/>
              <a:buChar char="●"/>
            </a:pPr>
            <a:r>
              <a:rPr lang="en-US" dirty="0">
                <a:solidFill>
                  <a:srgbClr val="000000"/>
                </a:solidFill>
                <a:ea typeface="Calibri"/>
                <a:cs typeface="Calibri"/>
                <a:sym typeface="Calibri"/>
              </a:rPr>
              <a:t>The graph indicates the decrease in number from 2015 to 2017.</a:t>
            </a:r>
          </a:p>
        </p:txBody>
      </p:sp>
      <p:pic>
        <p:nvPicPr>
          <p:cNvPr id="6" name="Picture 5"/>
          <p:cNvPicPr>
            <a:picLocks noChangeAspect="1"/>
          </p:cNvPicPr>
          <p:nvPr/>
        </p:nvPicPr>
        <p:blipFill>
          <a:blip r:embed="rId2"/>
          <a:stretch>
            <a:fillRect/>
          </a:stretch>
        </p:blipFill>
        <p:spPr>
          <a:xfrm>
            <a:off x="375468" y="2832101"/>
            <a:ext cx="10780193" cy="4025899"/>
          </a:xfrm>
          <a:prstGeom prst="rect">
            <a:avLst/>
          </a:prstGeom>
        </p:spPr>
      </p:pic>
      <p:pic>
        <p:nvPicPr>
          <p:cNvPr id="7" name="Picture 6"/>
          <p:cNvPicPr>
            <a:picLocks noChangeAspect="1"/>
          </p:cNvPicPr>
          <p:nvPr/>
        </p:nvPicPr>
        <p:blipFill>
          <a:blip r:embed="rId3"/>
          <a:stretch>
            <a:fillRect/>
          </a:stretch>
        </p:blipFill>
        <p:spPr>
          <a:xfrm>
            <a:off x="11070239" y="-10121"/>
            <a:ext cx="1121761" cy="1121761"/>
          </a:xfrm>
          <a:prstGeom prst="rect">
            <a:avLst/>
          </a:prstGeom>
        </p:spPr>
      </p:pic>
    </p:spTree>
    <p:extLst>
      <p:ext uri="{BB962C8B-B14F-4D97-AF65-F5344CB8AC3E}">
        <p14:creationId xmlns:p14="http://schemas.microsoft.com/office/powerpoint/2010/main" val="2687069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153" y="112877"/>
            <a:ext cx="10515600" cy="1325563"/>
          </a:xfrm>
        </p:spPr>
        <p:txBody>
          <a:bodyPr>
            <a:normAutofit fontScale="90000"/>
          </a:bodyPr>
          <a:lstStyle/>
          <a:p>
            <a:pPr algn="ctr"/>
            <a:r>
              <a:rPr lang="en-US" dirty="0">
                <a:solidFill>
                  <a:srgbClr val="FF0000"/>
                </a:solidFill>
              </a:rPr>
              <a:t>Co-relation between </a:t>
            </a:r>
            <a:r>
              <a:rPr lang="en-US" dirty="0" err="1">
                <a:solidFill>
                  <a:srgbClr val="FF0000"/>
                </a:solidFill>
              </a:rPr>
              <a:t>No.of</a:t>
            </a:r>
            <a:r>
              <a:rPr lang="en-US" dirty="0">
                <a:solidFill>
                  <a:srgbClr val="FF0000"/>
                </a:solidFill>
              </a:rPr>
              <a:t> Terrorist </a:t>
            </a:r>
            <a:r>
              <a:rPr lang="en-US" dirty="0" err="1">
                <a:solidFill>
                  <a:srgbClr val="FF0000"/>
                </a:solidFill>
              </a:rPr>
              <a:t>Organisations</a:t>
            </a:r>
            <a:r>
              <a:rPr lang="en-US" dirty="0">
                <a:solidFill>
                  <a:srgbClr val="FF0000"/>
                </a:solidFill>
              </a:rPr>
              <a:t> active in a Country and Terrorist attack</a:t>
            </a:r>
            <a:br>
              <a:rPr lang="en-US" dirty="0">
                <a:solidFill>
                  <a:srgbClr val="FF0000"/>
                </a:solidFill>
              </a:rPr>
            </a:b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0" y="1116177"/>
            <a:ext cx="5474263" cy="5158499"/>
          </a:xfrm>
          <a:prstGeom prst="rect">
            <a:avLst/>
          </a:prstGeom>
        </p:spPr>
      </p:pic>
      <p:pic>
        <p:nvPicPr>
          <p:cNvPr id="5" name="Picture 4"/>
          <p:cNvPicPr>
            <a:picLocks noChangeAspect="1"/>
          </p:cNvPicPr>
          <p:nvPr/>
        </p:nvPicPr>
        <p:blipFill>
          <a:blip r:embed="rId3"/>
          <a:stretch>
            <a:fillRect/>
          </a:stretch>
        </p:blipFill>
        <p:spPr>
          <a:xfrm>
            <a:off x="5539953" y="1116177"/>
            <a:ext cx="6471760" cy="4972117"/>
          </a:xfrm>
          <a:prstGeom prst="rect">
            <a:avLst/>
          </a:prstGeom>
        </p:spPr>
      </p:pic>
      <p:pic>
        <p:nvPicPr>
          <p:cNvPr id="6" name="Picture 5"/>
          <p:cNvPicPr>
            <a:picLocks noChangeAspect="1"/>
          </p:cNvPicPr>
          <p:nvPr/>
        </p:nvPicPr>
        <p:blipFill>
          <a:blip r:embed="rId4"/>
          <a:stretch>
            <a:fillRect/>
          </a:stretch>
        </p:blipFill>
        <p:spPr>
          <a:xfrm>
            <a:off x="11079906" y="0"/>
            <a:ext cx="1112094" cy="1112094"/>
          </a:xfrm>
          <a:prstGeom prst="rect">
            <a:avLst/>
          </a:prstGeom>
        </p:spPr>
      </p:pic>
    </p:spTree>
    <p:extLst>
      <p:ext uri="{BB962C8B-B14F-4D97-AF65-F5344CB8AC3E}">
        <p14:creationId xmlns:p14="http://schemas.microsoft.com/office/powerpoint/2010/main" val="25842910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6258" y="0"/>
            <a:ext cx="10515600" cy="1325563"/>
          </a:xfrm>
        </p:spPr>
        <p:txBody>
          <a:bodyPr/>
          <a:lstStyle/>
          <a:p>
            <a:r>
              <a:rPr lang="en-US" dirty="0" smtClean="0">
                <a:solidFill>
                  <a:srgbClr val="FF0000"/>
                </a:solidFill>
              </a:rPr>
              <a:t>Analysis Result</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189097" y="1712827"/>
            <a:ext cx="10479300" cy="3933230"/>
          </a:xfrm>
          <a:prstGeom prst="rect">
            <a:avLst/>
          </a:prstGeom>
        </p:spPr>
      </p:pic>
      <p:pic>
        <p:nvPicPr>
          <p:cNvPr id="3" name="Picture 2"/>
          <p:cNvPicPr>
            <a:picLocks noChangeAspect="1"/>
          </p:cNvPicPr>
          <p:nvPr/>
        </p:nvPicPr>
        <p:blipFill>
          <a:blip r:embed="rId3"/>
          <a:stretch>
            <a:fillRect/>
          </a:stretch>
        </p:blipFill>
        <p:spPr>
          <a:xfrm>
            <a:off x="11082432" y="0"/>
            <a:ext cx="1109568" cy="1109568"/>
          </a:xfrm>
          <a:prstGeom prst="rect">
            <a:avLst/>
          </a:prstGeom>
        </p:spPr>
      </p:pic>
    </p:spTree>
    <p:extLst>
      <p:ext uri="{BB962C8B-B14F-4D97-AF65-F5344CB8AC3E}">
        <p14:creationId xmlns:p14="http://schemas.microsoft.com/office/powerpoint/2010/main" val="20098127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solidFill>
                  <a:srgbClr val="FF0000"/>
                </a:solidFill>
              </a:rPr>
              <a:t>Conclusion</a:t>
            </a:r>
            <a:endParaRPr lang="en-US" dirty="0">
              <a:solidFill>
                <a:srgbClr val="FF0000"/>
              </a:solidFill>
            </a:endParaRPr>
          </a:p>
        </p:txBody>
      </p:sp>
      <p:sp>
        <p:nvSpPr>
          <p:cNvPr id="3" name="Content Placeholder 2"/>
          <p:cNvSpPr>
            <a:spLocks noGrp="1"/>
          </p:cNvSpPr>
          <p:nvPr>
            <p:ph idx="1"/>
          </p:nvPr>
        </p:nvSpPr>
        <p:spPr>
          <a:xfrm>
            <a:off x="76200" y="981239"/>
            <a:ext cx="10363200" cy="5876761"/>
          </a:xfrm>
        </p:spPr>
        <p:txBody>
          <a:bodyPr>
            <a:normAutofit fontScale="62500" lnSpcReduction="20000"/>
          </a:bodyPr>
          <a:lstStyle/>
          <a:p>
            <a:r>
              <a:rPr lang="en-US" dirty="0" smtClean="0">
                <a:solidFill>
                  <a:schemeClr val="bg1">
                    <a:lumMod val="95000"/>
                  </a:schemeClr>
                </a:solidFill>
              </a:rPr>
              <a:t>Terrorism has been on the rise from 1970 </a:t>
            </a:r>
            <a:r>
              <a:rPr lang="en-US" dirty="0" err="1" smtClean="0">
                <a:solidFill>
                  <a:schemeClr val="bg1">
                    <a:lumMod val="95000"/>
                  </a:schemeClr>
                </a:solidFill>
              </a:rPr>
              <a:t>upto</a:t>
            </a:r>
            <a:r>
              <a:rPr lang="en-US" dirty="0" smtClean="0">
                <a:solidFill>
                  <a:schemeClr val="bg1">
                    <a:lumMod val="95000"/>
                  </a:schemeClr>
                </a:solidFill>
              </a:rPr>
              <a:t> 1993 then there was a gradual decrease till 1998 followed by steady increase </a:t>
            </a:r>
            <a:r>
              <a:rPr lang="en-US" dirty="0" err="1" smtClean="0">
                <a:solidFill>
                  <a:schemeClr val="bg1">
                    <a:lumMod val="95000"/>
                  </a:schemeClr>
                </a:solidFill>
              </a:rPr>
              <a:t>upto</a:t>
            </a:r>
            <a:r>
              <a:rPr lang="en-US" dirty="0" smtClean="0">
                <a:solidFill>
                  <a:schemeClr val="bg1">
                    <a:lumMod val="95000"/>
                  </a:schemeClr>
                </a:solidFill>
              </a:rPr>
              <a:t> 2010 after that a sharp rise is being observed that peaks in 2014 again followed by a sharp decrease.</a:t>
            </a:r>
          </a:p>
          <a:p>
            <a:r>
              <a:rPr lang="en-US" dirty="0" smtClean="0">
                <a:solidFill>
                  <a:schemeClr val="bg1">
                    <a:lumMod val="95000"/>
                  </a:schemeClr>
                </a:solidFill>
              </a:rPr>
              <a:t>In the list of top terror affected countries, surprisingly many countries were from North America and East Asia which are </a:t>
            </a:r>
            <a:r>
              <a:rPr lang="en-US" dirty="0" smtClean="0">
                <a:solidFill>
                  <a:schemeClr val="bg1">
                    <a:lumMod val="95000"/>
                  </a:schemeClr>
                </a:solidFill>
              </a:rPr>
              <a:t>rarely </a:t>
            </a:r>
            <a:r>
              <a:rPr lang="en-US" dirty="0" smtClean="0">
                <a:solidFill>
                  <a:schemeClr val="bg1">
                    <a:lumMod val="95000"/>
                  </a:schemeClr>
                </a:solidFill>
              </a:rPr>
              <a:t>in the news media, this shows how the World media ignores the plight of a large section of Human Population.</a:t>
            </a:r>
          </a:p>
          <a:p>
            <a:r>
              <a:rPr lang="en-US" dirty="0" smtClean="0">
                <a:solidFill>
                  <a:schemeClr val="bg1">
                    <a:lumMod val="95000"/>
                  </a:schemeClr>
                </a:solidFill>
              </a:rPr>
              <a:t>Bombing/Explosion and Armed Assault are the major mode of Terror attacks used by Terrorist Groups followed by Hostage taking.</a:t>
            </a:r>
          </a:p>
          <a:p>
            <a:r>
              <a:rPr lang="en-US" dirty="0" smtClean="0">
                <a:solidFill>
                  <a:schemeClr val="bg1">
                    <a:lumMod val="95000"/>
                  </a:schemeClr>
                </a:solidFill>
              </a:rPr>
              <a:t>Hijacking has greatly reduced which proves the effectiveness of modern </a:t>
            </a:r>
            <a:r>
              <a:rPr lang="en-US" dirty="0" err="1" smtClean="0">
                <a:solidFill>
                  <a:schemeClr val="bg1">
                    <a:lumMod val="95000"/>
                  </a:schemeClr>
                </a:solidFill>
              </a:rPr>
              <a:t>equipments</a:t>
            </a:r>
            <a:r>
              <a:rPr lang="en-US" dirty="0" smtClean="0">
                <a:solidFill>
                  <a:schemeClr val="bg1">
                    <a:lumMod val="95000"/>
                  </a:schemeClr>
                </a:solidFill>
              </a:rPr>
              <a:t> ensuring safety and security at high security zones.</a:t>
            </a:r>
          </a:p>
          <a:p>
            <a:r>
              <a:rPr lang="en-US" dirty="0" smtClean="0">
                <a:solidFill>
                  <a:schemeClr val="bg1">
                    <a:lumMod val="95000"/>
                  </a:schemeClr>
                </a:solidFill>
              </a:rPr>
              <a:t>Explosives (like Car bomb, Rocket launchers and Mortars) and Guns (like Assault rifles and Pistols) are mostly preferred by Terrorists, Intelligence Agencies must ensure tight control over the availabilities of these or its parts in the black market.</a:t>
            </a:r>
          </a:p>
          <a:p>
            <a:r>
              <a:rPr lang="en-US" dirty="0" smtClean="0">
                <a:solidFill>
                  <a:schemeClr val="bg1">
                    <a:lumMod val="95000"/>
                  </a:schemeClr>
                </a:solidFill>
              </a:rPr>
              <a:t>Among all other terrorist organization, the ISIL is the newest organization which came into being in 2013 and has spread into a large </a:t>
            </a:r>
            <a:r>
              <a:rPr lang="en-US" dirty="0" err="1" smtClean="0">
                <a:solidFill>
                  <a:schemeClr val="bg1">
                    <a:lumMod val="95000"/>
                  </a:schemeClr>
                </a:solidFill>
              </a:rPr>
              <a:t>no.of</a:t>
            </a:r>
            <a:r>
              <a:rPr lang="en-US" dirty="0" smtClean="0">
                <a:solidFill>
                  <a:schemeClr val="bg1">
                    <a:lumMod val="95000"/>
                  </a:schemeClr>
                </a:solidFill>
              </a:rPr>
              <a:t> countries within a very short span which is particularly concerning to Global Peace, it’s ideology and motivation must be countered by Global Media and De-radicalization of youth is necessary.</a:t>
            </a:r>
          </a:p>
          <a:p>
            <a:r>
              <a:rPr lang="en-US" dirty="0" smtClean="0">
                <a:solidFill>
                  <a:schemeClr val="bg1">
                    <a:lumMod val="95000"/>
                  </a:schemeClr>
                </a:solidFill>
              </a:rPr>
              <a:t>Global Terrorism is declining from 2014, activities of most Terror outfits is seen to drop which is a good sign for Global Peace.</a:t>
            </a:r>
          </a:p>
          <a:p>
            <a:r>
              <a:rPr lang="en-US" dirty="0" smtClean="0">
                <a:solidFill>
                  <a:schemeClr val="bg1">
                    <a:lumMod val="95000"/>
                  </a:schemeClr>
                </a:solidFill>
              </a:rPr>
              <a:t>In most cases, </a:t>
            </a:r>
            <a:r>
              <a:rPr lang="en-US" dirty="0" err="1" smtClean="0">
                <a:solidFill>
                  <a:schemeClr val="bg1">
                    <a:lumMod val="95000"/>
                  </a:schemeClr>
                </a:solidFill>
              </a:rPr>
              <a:t>No.of</a:t>
            </a:r>
            <a:r>
              <a:rPr lang="en-US" dirty="0" smtClean="0">
                <a:solidFill>
                  <a:schemeClr val="bg1">
                    <a:lumMod val="95000"/>
                  </a:schemeClr>
                </a:solidFill>
              </a:rPr>
              <a:t> Terror attacks is directly related to the </a:t>
            </a:r>
            <a:r>
              <a:rPr lang="en-US" dirty="0" err="1" smtClean="0">
                <a:solidFill>
                  <a:schemeClr val="bg1">
                    <a:lumMod val="95000"/>
                  </a:schemeClr>
                </a:solidFill>
              </a:rPr>
              <a:t>no.of</a:t>
            </a:r>
            <a:r>
              <a:rPr lang="en-US" dirty="0" smtClean="0">
                <a:solidFill>
                  <a:schemeClr val="bg1">
                    <a:lumMod val="95000"/>
                  </a:schemeClr>
                </a:solidFill>
              </a:rPr>
              <a:t> Terror outfits active in the country but exceptions are also there.</a:t>
            </a:r>
          </a:p>
          <a:p>
            <a:r>
              <a:rPr lang="en-US" dirty="0" smtClean="0">
                <a:solidFill>
                  <a:schemeClr val="bg1">
                    <a:lumMod val="95000"/>
                  </a:schemeClr>
                </a:solidFill>
              </a:rPr>
              <a:t>A total of 411868 persons killed and 523869 </a:t>
            </a:r>
            <a:r>
              <a:rPr lang="en-US" dirty="0" smtClean="0">
                <a:solidFill>
                  <a:schemeClr val="bg1">
                    <a:lumMod val="95000"/>
                  </a:schemeClr>
                </a:solidFill>
              </a:rPr>
              <a:t>people wounded </a:t>
            </a:r>
            <a:r>
              <a:rPr lang="en-US" dirty="0" smtClean="0">
                <a:solidFill>
                  <a:schemeClr val="bg1">
                    <a:lumMod val="95000"/>
                  </a:schemeClr>
                </a:solidFill>
              </a:rPr>
              <a:t>till date.</a:t>
            </a:r>
          </a:p>
          <a:p>
            <a:r>
              <a:rPr lang="en-US" dirty="0" smtClean="0">
                <a:solidFill>
                  <a:schemeClr val="bg1">
                    <a:lumMod val="95000"/>
                  </a:schemeClr>
                </a:solidFill>
              </a:rPr>
              <a:t>India has one of the highest no. of active terror outfits yet much lower attacks compared to other countries, this proves that our Intelligence Agencies are doing a pretty good job.</a:t>
            </a:r>
          </a:p>
          <a:p>
            <a:endParaRPr lang="en-US" dirty="0" smtClean="0">
              <a:solidFill>
                <a:schemeClr val="bg1">
                  <a:lumMod val="95000"/>
                </a:schemeClr>
              </a:solidFill>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11082432" y="0"/>
            <a:ext cx="1109568" cy="1109568"/>
          </a:xfrm>
          <a:prstGeom prst="rect">
            <a:avLst/>
          </a:prstGeom>
        </p:spPr>
      </p:pic>
    </p:spTree>
    <p:extLst>
      <p:ext uri="{BB962C8B-B14F-4D97-AF65-F5344CB8AC3E}">
        <p14:creationId xmlns:p14="http://schemas.microsoft.com/office/powerpoint/2010/main" val="1386260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51872"/>
            <a:ext cx="10515600" cy="1325563"/>
          </a:xfrm>
        </p:spPr>
        <p:txBody>
          <a:bodyPr>
            <a:noAutofit/>
          </a:bodyPr>
          <a:lstStyle/>
          <a:p>
            <a:pPr algn="ctr"/>
            <a:r>
              <a:rPr lang="en-US" sz="9600" dirty="0" smtClean="0">
                <a:solidFill>
                  <a:srgbClr val="FF0000"/>
                </a:solidFill>
              </a:rPr>
              <a:t>THANK YOU</a:t>
            </a:r>
            <a:endParaRPr lang="en-US" sz="9600" dirty="0">
              <a:solidFill>
                <a:srgbClr val="FF0000"/>
              </a:solidFill>
            </a:endParaRPr>
          </a:p>
        </p:txBody>
      </p:sp>
    </p:spTree>
    <p:extLst>
      <p:ext uri="{BB962C8B-B14F-4D97-AF65-F5344CB8AC3E}">
        <p14:creationId xmlns:p14="http://schemas.microsoft.com/office/powerpoint/2010/main" val="3384262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FF0000"/>
                </a:solidFill>
              </a:rPr>
              <a:t>Exploratory Data Analysis(EDA)</a:t>
            </a:r>
            <a:endParaRPr lang="en-US" b="1" u="sng" dirty="0">
              <a:solidFill>
                <a:srgbClr val="FF0000"/>
              </a:solidFill>
            </a:endParaRPr>
          </a:p>
        </p:txBody>
      </p:sp>
      <p:sp>
        <p:nvSpPr>
          <p:cNvPr id="3" name="Content Placeholder 2"/>
          <p:cNvSpPr>
            <a:spLocks noGrp="1"/>
          </p:cNvSpPr>
          <p:nvPr>
            <p:ph idx="1"/>
          </p:nvPr>
        </p:nvSpPr>
        <p:spPr>
          <a:xfrm>
            <a:off x="838200" y="1825624"/>
            <a:ext cx="11255062" cy="4922905"/>
          </a:xfrm>
        </p:spPr>
        <p:txBody>
          <a:bodyPr>
            <a:normAutofit fontScale="77500" lnSpcReduction="20000"/>
          </a:bodyPr>
          <a:lstStyle/>
          <a:p>
            <a:r>
              <a:rPr lang="en-US" dirty="0" smtClean="0"/>
              <a:t>Terrorist attacks over the years from 1970 to 2017</a:t>
            </a:r>
          </a:p>
          <a:p>
            <a:r>
              <a:rPr lang="en-US" dirty="0" smtClean="0"/>
              <a:t>Most Terror affected Countries</a:t>
            </a:r>
          </a:p>
          <a:p>
            <a:r>
              <a:rPr lang="en-US" dirty="0" smtClean="0"/>
              <a:t>Region-wise Distribution of Terrorism</a:t>
            </a:r>
          </a:p>
          <a:p>
            <a:r>
              <a:rPr lang="en-US" dirty="0" smtClean="0"/>
              <a:t>Most affected Cities in the Geo-Political regions of the world</a:t>
            </a:r>
          </a:p>
          <a:p>
            <a:r>
              <a:rPr lang="en-US" dirty="0" smtClean="0"/>
              <a:t>Most affected </a:t>
            </a:r>
            <a:r>
              <a:rPr lang="en-US" dirty="0"/>
              <a:t>S</a:t>
            </a:r>
            <a:r>
              <a:rPr lang="en-US" dirty="0" smtClean="0"/>
              <a:t>tates in top 5 Terror affected Countries</a:t>
            </a:r>
          </a:p>
          <a:p>
            <a:r>
              <a:rPr lang="en-US" dirty="0" smtClean="0"/>
              <a:t>Most common Mode of Terrorism</a:t>
            </a:r>
          </a:p>
          <a:p>
            <a:r>
              <a:rPr lang="en-US" dirty="0" smtClean="0"/>
              <a:t>Most Preferred Weapon of Terror</a:t>
            </a:r>
          </a:p>
          <a:p>
            <a:r>
              <a:rPr lang="en-US" dirty="0" smtClean="0"/>
              <a:t> </a:t>
            </a:r>
            <a:r>
              <a:rPr lang="en-US" dirty="0"/>
              <a:t>Year</a:t>
            </a:r>
            <a:r>
              <a:rPr lang="en-US" b="1" dirty="0"/>
              <a:t> </a:t>
            </a:r>
            <a:r>
              <a:rPr lang="en-US" dirty="0"/>
              <a:t>on year analysis of Terror attack in most affected </a:t>
            </a:r>
            <a:r>
              <a:rPr lang="en-US" dirty="0" smtClean="0"/>
              <a:t>countries</a:t>
            </a:r>
          </a:p>
          <a:p>
            <a:r>
              <a:rPr lang="en-US" dirty="0"/>
              <a:t>Most Notorious Terrorist </a:t>
            </a:r>
            <a:r>
              <a:rPr lang="en-US" dirty="0" err="1" smtClean="0"/>
              <a:t>Organisations</a:t>
            </a:r>
            <a:endParaRPr lang="en-US" dirty="0" smtClean="0"/>
          </a:p>
          <a:p>
            <a:r>
              <a:rPr lang="en-US" dirty="0" smtClean="0"/>
              <a:t>Country-wise activities of most notorious Terrorist </a:t>
            </a:r>
            <a:r>
              <a:rPr lang="en-US" dirty="0" err="1" smtClean="0"/>
              <a:t>Organisations</a:t>
            </a:r>
            <a:endParaRPr lang="en-US" dirty="0" smtClean="0"/>
          </a:p>
          <a:p>
            <a:r>
              <a:rPr lang="en-US" dirty="0" smtClean="0"/>
              <a:t>Most Vulnerable Terror Targets</a:t>
            </a:r>
          </a:p>
          <a:p>
            <a:r>
              <a:rPr lang="en-US" dirty="0" smtClean="0"/>
              <a:t>Year-wise analysis of Casualties of Terrorism</a:t>
            </a:r>
          </a:p>
          <a:p>
            <a:r>
              <a:rPr lang="en-US" dirty="0" smtClean="0"/>
              <a:t>Co-relation between </a:t>
            </a:r>
            <a:r>
              <a:rPr lang="en-US" dirty="0" err="1"/>
              <a:t>N</a:t>
            </a:r>
            <a:r>
              <a:rPr lang="en-US" dirty="0" err="1" smtClean="0"/>
              <a:t>o.of</a:t>
            </a:r>
            <a:r>
              <a:rPr lang="en-US" dirty="0" smtClean="0"/>
              <a:t> Terrorist </a:t>
            </a:r>
            <a:r>
              <a:rPr lang="en-US" dirty="0" err="1" smtClean="0"/>
              <a:t>Organisations</a:t>
            </a:r>
            <a:r>
              <a:rPr lang="en-US" dirty="0" smtClean="0"/>
              <a:t> active in a Country and Terrorist attack</a:t>
            </a:r>
          </a:p>
          <a:p>
            <a:endParaRPr lang="en-US" dirty="0"/>
          </a:p>
        </p:txBody>
      </p:sp>
      <p:pic>
        <p:nvPicPr>
          <p:cNvPr id="4" name="Picture 3"/>
          <p:cNvPicPr>
            <a:picLocks noChangeAspect="1"/>
          </p:cNvPicPr>
          <p:nvPr/>
        </p:nvPicPr>
        <p:blipFill>
          <a:blip r:embed="rId2"/>
          <a:stretch>
            <a:fillRect/>
          </a:stretch>
        </p:blipFill>
        <p:spPr>
          <a:xfrm>
            <a:off x="11151476" y="0"/>
            <a:ext cx="1040524" cy="1040524"/>
          </a:xfrm>
          <a:prstGeom prst="rect">
            <a:avLst/>
          </a:prstGeom>
        </p:spPr>
      </p:pic>
    </p:spTree>
    <p:extLst>
      <p:ext uri="{BB962C8B-B14F-4D97-AF65-F5344CB8AC3E}">
        <p14:creationId xmlns:p14="http://schemas.microsoft.com/office/powerpoint/2010/main" val="20763072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512379"/>
            <a:ext cx="11784169" cy="858368"/>
          </a:xfrm>
        </p:spPr>
        <p:txBody>
          <a:bodyPr/>
          <a:lstStyle/>
          <a:p>
            <a:r>
              <a:rPr lang="en-US" dirty="0" smtClean="0">
                <a:solidFill>
                  <a:srgbClr val="FF0000"/>
                </a:solidFill>
              </a:rPr>
              <a:t>Terrorist attacks over the years from 1970-2017</a:t>
            </a:r>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0" y="2402436"/>
            <a:ext cx="11722009" cy="3904446"/>
          </a:xfrm>
          <a:prstGeom prst="rect">
            <a:avLst/>
          </a:prstGeom>
        </p:spPr>
      </p:pic>
      <p:pic>
        <p:nvPicPr>
          <p:cNvPr id="3" name="Picture 2"/>
          <p:cNvPicPr>
            <a:picLocks noChangeAspect="1"/>
          </p:cNvPicPr>
          <p:nvPr/>
        </p:nvPicPr>
        <p:blipFill>
          <a:blip r:embed="rId3"/>
          <a:stretch>
            <a:fillRect/>
          </a:stretch>
        </p:blipFill>
        <p:spPr>
          <a:xfrm>
            <a:off x="11167240" y="0"/>
            <a:ext cx="1024759" cy="1024759"/>
          </a:xfrm>
          <a:prstGeom prst="rect">
            <a:avLst/>
          </a:prstGeom>
        </p:spPr>
      </p:pic>
    </p:spTree>
    <p:extLst>
      <p:ext uri="{BB962C8B-B14F-4D97-AF65-F5344CB8AC3E}">
        <p14:creationId xmlns:p14="http://schemas.microsoft.com/office/powerpoint/2010/main" val="1259430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2933" y="274637"/>
            <a:ext cx="10515600" cy="1325563"/>
          </a:xfrm>
        </p:spPr>
        <p:txBody>
          <a:bodyPr/>
          <a:lstStyle/>
          <a:p>
            <a:r>
              <a:rPr lang="en-US" dirty="0" smtClean="0">
                <a:solidFill>
                  <a:srgbClr val="FF0000"/>
                </a:solidFill>
              </a:rPr>
              <a:t>Most Terror affected Countries</a:t>
            </a:r>
            <a:r>
              <a:rPr lang="en-US" dirty="0" smtClean="0"/>
              <a:t/>
            </a:r>
            <a:br>
              <a:rPr lang="en-US" dirty="0" smtClean="0"/>
            </a:br>
            <a:endParaRPr lang="en-US" dirty="0"/>
          </a:p>
        </p:txBody>
      </p:sp>
      <p:pic>
        <p:nvPicPr>
          <p:cNvPr id="4" name="Picture 3"/>
          <p:cNvPicPr>
            <a:picLocks noChangeAspect="1"/>
          </p:cNvPicPr>
          <p:nvPr/>
        </p:nvPicPr>
        <p:blipFill>
          <a:blip r:embed="rId2"/>
          <a:stretch>
            <a:fillRect/>
          </a:stretch>
        </p:blipFill>
        <p:spPr>
          <a:xfrm>
            <a:off x="309489" y="1600200"/>
            <a:ext cx="10902463" cy="5257800"/>
          </a:xfrm>
          <a:prstGeom prst="rect">
            <a:avLst/>
          </a:prstGeom>
        </p:spPr>
      </p:pic>
      <p:pic>
        <p:nvPicPr>
          <p:cNvPr id="3" name="Picture 2"/>
          <p:cNvPicPr>
            <a:picLocks noChangeAspect="1"/>
          </p:cNvPicPr>
          <p:nvPr/>
        </p:nvPicPr>
        <p:blipFill>
          <a:blip r:embed="rId3"/>
          <a:stretch>
            <a:fillRect/>
          </a:stretch>
        </p:blipFill>
        <p:spPr>
          <a:xfrm>
            <a:off x="11083159" y="0"/>
            <a:ext cx="1108841" cy="1108841"/>
          </a:xfrm>
          <a:prstGeom prst="rect">
            <a:avLst/>
          </a:prstGeom>
        </p:spPr>
      </p:pic>
    </p:spTree>
    <p:extLst>
      <p:ext uri="{BB962C8B-B14F-4D97-AF65-F5344CB8AC3E}">
        <p14:creationId xmlns:p14="http://schemas.microsoft.com/office/powerpoint/2010/main" val="2432086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7578" y="0"/>
            <a:ext cx="10515600" cy="1325563"/>
          </a:xfrm>
        </p:spPr>
        <p:txBody>
          <a:bodyPr/>
          <a:lstStyle/>
          <a:p>
            <a:pPr algn="ctr"/>
            <a:r>
              <a:rPr lang="en-US" dirty="0" smtClean="0">
                <a:solidFill>
                  <a:srgbClr val="FF0000"/>
                </a:solidFill>
              </a:rPr>
              <a:t>Region-wise Distribution of Terrorism</a:t>
            </a:r>
            <a:r>
              <a:rPr lang="en-US" dirty="0" smtClean="0"/>
              <a:t/>
            </a:r>
            <a:br>
              <a:rPr lang="en-US" dirty="0" smtClean="0"/>
            </a:br>
            <a:endParaRPr lang="en-US" dirty="0"/>
          </a:p>
        </p:txBody>
      </p:sp>
      <p:pic>
        <p:nvPicPr>
          <p:cNvPr id="3" name="Picture 2"/>
          <p:cNvPicPr>
            <a:picLocks noChangeAspect="1"/>
          </p:cNvPicPr>
          <p:nvPr/>
        </p:nvPicPr>
        <p:blipFill>
          <a:blip r:embed="rId2"/>
          <a:stretch>
            <a:fillRect/>
          </a:stretch>
        </p:blipFill>
        <p:spPr>
          <a:xfrm>
            <a:off x="11072648" y="-27892"/>
            <a:ext cx="1119352" cy="1119352"/>
          </a:xfrm>
          <a:prstGeom prst="rect">
            <a:avLst/>
          </a:prstGeom>
        </p:spPr>
      </p:pic>
      <p:pic>
        <p:nvPicPr>
          <p:cNvPr id="6" name="Content Placeholder 5"/>
          <p:cNvPicPr>
            <a:picLocks noGrp="1" noChangeAspect="1"/>
          </p:cNvPicPr>
          <p:nvPr>
            <p:ph idx="1"/>
          </p:nvPr>
        </p:nvPicPr>
        <p:blipFill>
          <a:blip r:embed="rId3"/>
          <a:stretch>
            <a:fillRect/>
          </a:stretch>
        </p:blipFill>
        <p:spPr>
          <a:xfrm>
            <a:off x="0" y="550472"/>
            <a:ext cx="10125636" cy="6422937"/>
          </a:xfrm>
          <a:prstGeom prst="rect">
            <a:avLst/>
          </a:prstGeom>
        </p:spPr>
      </p:pic>
      <p:pic>
        <p:nvPicPr>
          <p:cNvPr id="7" name="Picture 6"/>
          <p:cNvPicPr>
            <a:picLocks noChangeAspect="1"/>
          </p:cNvPicPr>
          <p:nvPr/>
        </p:nvPicPr>
        <p:blipFill>
          <a:blip r:embed="rId4"/>
          <a:stretch>
            <a:fillRect/>
          </a:stretch>
        </p:blipFill>
        <p:spPr>
          <a:xfrm>
            <a:off x="7041130" y="1119352"/>
            <a:ext cx="5297992" cy="2699613"/>
          </a:xfrm>
          <a:prstGeom prst="rect">
            <a:avLst/>
          </a:prstGeom>
        </p:spPr>
      </p:pic>
    </p:spTree>
    <p:extLst>
      <p:ext uri="{BB962C8B-B14F-4D97-AF65-F5344CB8AC3E}">
        <p14:creationId xmlns:p14="http://schemas.microsoft.com/office/powerpoint/2010/main" val="3750602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Most affected Cities in each </a:t>
            </a:r>
            <a:r>
              <a:rPr lang="en-US" b="1" dirty="0" smtClean="0">
                <a:solidFill>
                  <a:srgbClr val="FF0000"/>
                </a:solidFill>
              </a:rPr>
              <a:t>Geo-Political regions </a:t>
            </a:r>
            <a:r>
              <a:rPr lang="en-US" b="1" dirty="0">
                <a:solidFill>
                  <a:srgbClr val="FF0000"/>
                </a:solidFill>
              </a:rPr>
              <a:t>of the world</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solidFill>
                  <a:schemeClr val="bg1"/>
                </a:solidFill>
              </a:rPr>
              <a:t>Middle-East and North Africa</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0" y="2280729"/>
            <a:ext cx="6069747" cy="4671399"/>
          </a:xfrm>
          <a:prstGeom prst="rect">
            <a:avLst/>
          </a:prstGeom>
        </p:spPr>
      </p:pic>
      <p:pic>
        <p:nvPicPr>
          <p:cNvPr id="5" name="Picture 4"/>
          <p:cNvPicPr>
            <a:picLocks noChangeAspect="1"/>
          </p:cNvPicPr>
          <p:nvPr/>
        </p:nvPicPr>
        <p:blipFill>
          <a:blip r:embed="rId3"/>
          <a:stretch>
            <a:fillRect/>
          </a:stretch>
        </p:blipFill>
        <p:spPr>
          <a:xfrm>
            <a:off x="6598029" y="2956408"/>
            <a:ext cx="5593971" cy="2785486"/>
          </a:xfrm>
          <a:prstGeom prst="rect">
            <a:avLst/>
          </a:prstGeom>
        </p:spPr>
      </p:pic>
      <p:pic>
        <p:nvPicPr>
          <p:cNvPr id="6" name="Picture 5"/>
          <p:cNvPicPr>
            <a:picLocks noChangeAspect="1"/>
          </p:cNvPicPr>
          <p:nvPr/>
        </p:nvPicPr>
        <p:blipFill>
          <a:blip r:embed="rId4"/>
          <a:stretch>
            <a:fillRect/>
          </a:stretch>
        </p:blipFill>
        <p:spPr>
          <a:xfrm>
            <a:off x="11020096" y="0"/>
            <a:ext cx="1171903" cy="1171903"/>
          </a:xfrm>
          <a:prstGeom prst="rect">
            <a:avLst/>
          </a:prstGeom>
        </p:spPr>
      </p:pic>
    </p:spTree>
    <p:extLst>
      <p:ext uri="{BB962C8B-B14F-4D97-AF65-F5344CB8AC3E}">
        <p14:creationId xmlns:p14="http://schemas.microsoft.com/office/powerpoint/2010/main" val="13832681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412"/>
            <a:ext cx="10515600" cy="4351338"/>
          </a:xfrm>
        </p:spPr>
        <p:txBody>
          <a:bodyPr/>
          <a:lstStyle/>
          <a:p>
            <a:r>
              <a:rPr lang="en-US" dirty="0" smtClean="0">
                <a:solidFill>
                  <a:schemeClr val="bg1"/>
                </a:solidFill>
              </a:rPr>
              <a:t>South-Asia</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299036" y="1532965"/>
            <a:ext cx="6964864" cy="5325035"/>
          </a:xfrm>
          <a:prstGeom prst="rect">
            <a:avLst/>
          </a:prstGeom>
        </p:spPr>
      </p:pic>
      <p:pic>
        <p:nvPicPr>
          <p:cNvPr id="5" name="Picture 4"/>
          <p:cNvPicPr>
            <a:picLocks noChangeAspect="1"/>
          </p:cNvPicPr>
          <p:nvPr/>
        </p:nvPicPr>
        <p:blipFill>
          <a:blip r:embed="rId3"/>
          <a:stretch>
            <a:fillRect/>
          </a:stretch>
        </p:blipFill>
        <p:spPr>
          <a:xfrm>
            <a:off x="6665827" y="2186500"/>
            <a:ext cx="5526173" cy="3585080"/>
          </a:xfrm>
          <a:prstGeom prst="rect">
            <a:avLst/>
          </a:prstGeom>
        </p:spPr>
      </p:pic>
      <p:pic>
        <p:nvPicPr>
          <p:cNvPr id="2" name="Picture 1"/>
          <p:cNvPicPr>
            <a:picLocks noChangeAspect="1"/>
          </p:cNvPicPr>
          <p:nvPr/>
        </p:nvPicPr>
        <p:blipFill>
          <a:blip r:embed="rId4"/>
          <a:stretch>
            <a:fillRect/>
          </a:stretch>
        </p:blipFill>
        <p:spPr>
          <a:xfrm>
            <a:off x="11035863" y="0"/>
            <a:ext cx="1156138" cy="1156138"/>
          </a:xfrm>
          <a:prstGeom prst="rect">
            <a:avLst/>
          </a:prstGeom>
        </p:spPr>
      </p:pic>
    </p:spTree>
    <p:extLst>
      <p:ext uri="{BB962C8B-B14F-4D97-AF65-F5344CB8AC3E}">
        <p14:creationId xmlns:p14="http://schemas.microsoft.com/office/powerpoint/2010/main" val="2939908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2866</TotalTime>
  <Words>832</Words>
  <Application>Microsoft Office PowerPoint</Application>
  <PresentationFormat>Widescreen</PresentationFormat>
  <Paragraphs>88</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Exploratory Data Analysis Capstone Project       </vt:lpstr>
      <vt:lpstr>Terrorism</vt:lpstr>
      <vt:lpstr>Data Pipeline</vt:lpstr>
      <vt:lpstr>Exploratory Data Analysis(EDA)</vt:lpstr>
      <vt:lpstr>Terrorist attacks over the years from 1970-2017</vt:lpstr>
      <vt:lpstr>Most Terror affected Countries </vt:lpstr>
      <vt:lpstr>Region-wise Distribution of Terrorism </vt:lpstr>
      <vt:lpstr>Most affected Cities in each Geo-Political regions of the world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Top 5 Terror affected Countries</vt:lpstr>
      <vt:lpstr>PowerPoint Presentation</vt:lpstr>
      <vt:lpstr>PowerPoint Presentation</vt:lpstr>
      <vt:lpstr>PowerPoint Presentation</vt:lpstr>
      <vt:lpstr>PowerPoint Presentation</vt:lpstr>
      <vt:lpstr>Most common types of Terror attacks</vt:lpstr>
      <vt:lpstr>Most Preferred Weapons of Terror</vt:lpstr>
      <vt:lpstr>Most Notorious Terrorist Groups</vt:lpstr>
      <vt:lpstr>PowerPoint Presentation</vt:lpstr>
      <vt:lpstr>PowerPoint Presentation</vt:lpstr>
      <vt:lpstr>PowerPoint Presentation</vt:lpstr>
      <vt:lpstr>PowerPoint Presentation</vt:lpstr>
      <vt:lpstr>Most Vulnerable Targets of Terror Attacks</vt:lpstr>
      <vt:lpstr>Year wise analysis of Casualties of Terrorism</vt:lpstr>
      <vt:lpstr>Wounded in Terror Attacks</vt:lpstr>
      <vt:lpstr>Co-relation between No.of Terrorist Organisations active in a Country and Terrorist attack </vt:lpstr>
      <vt:lpstr>Analysis Result</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Capstone Project       Topic-Global Terrorism</dc:title>
  <dc:creator>SUBHASIS</dc:creator>
  <cp:lastModifiedBy>SUBHASIS</cp:lastModifiedBy>
  <cp:revision>75</cp:revision>
  <dcterms:created xsi:type="dcterms:W3CDTF">2022-06-25T06:19:28Z</dcterms:created>
  <dcterms:modified xsi:type="dcterms:W3CDTF">2023-03-15T18:17:30Z</dcterms:modified>
</cp:coreProperties>
</file>